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84" r:id="rId2"/>
    <p:sldMasterId id="2147483696" r:id="rId3"/>
    <p:sldMasterId id="2147483708" r:id="rId4"/>
    <p:sldMasterId id="2147483720" r:id="rId5"/>
    <p:sldMasterId id="2147483732" r:id="rId6"/>
    <p:sldMasterId id="2147483744" r:id="rId7"/>
  </p:sldMasterIdLst>
  <p:sldIdLst>
    <p:sldId id="268" r:id="rId8"/>
    <p:sldId id="277" r:id="rId9"/>
    <p:sldId id="267" r:id="rId10"/>
    <p:sldId id="270" r:id="rId11"/>
    <p:sldId id="272" r:id="rId12"/>
    <p:sldId id="274" r:id="rId13"/>
    <p:sldId id="265" r:id="rId14"/>
    <p:sldId id="264" r:id="rId15"/>
    <p:sldId id="263" r:id="rId16"/>
  </p:sldIdLst>
  <p:sldSz cx="12192000" cy="6858000"/>
  <p:notesSz cx="6761163" cy="9942513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926B-5719-49DE-ADA0-D376576EA6E1}" type="datetimeFigureOut">
              <a:rPr lang="fa-IR" smtClean="0"/>
              <a:t>1446/01/04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A776-4948-4741-8F3E-6719EFFA529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86265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926B-5719-49DE-ADA0-D376576EA6E1}" type="datetimeFigureOut">
              <a:rPr lang="fa-IR" smtClean="0"/>
              <a:t>1446/01/04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A776-4948-4741-8F3E-6719EFFA529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07724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926B-5719-49DE-ADA0-D376576EA6E1}" type="datetimeFigureOut">
              <a:rPr lang="fa-IR" smtClean="0"/>
              <a:t>1446/01/04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A776-4948-4741-8F3E-6719EFFA529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27247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E88E30-D5F2-40D3-57A0-0C0752210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604B46D-2DC6-C073-7B06-06E58BBECA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892EF00-4C71-931A-C88A-084463A9A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3BDCFF6-CA0A-684B-6AF9-1C5BB7FA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DAB2A31-F9A6-B1EF-2A44-5302BE58C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127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2B657B-F936-DC67-71B9-95F501622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4E01EB9-B69B-3AEA-3580-3DFCA5CCD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76AF4E1-CDB1-FBF1-EBB5-B774372E8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7B9019D-48D5-B381-B7C5-4E4516998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D612EFA-7020-A0CE-9B34-7EB50BC31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75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8ABB18-319D-46AE-C89C-2CEFE8D7B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D268C19-E926-DFF1-6D52-271E1FB768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9C1C4C2-2152-2895-3E69-4991C2783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B128B6A-C457-E72F-A8FD-EF28FEE3C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64A94A0-B120-9491-1B6A-E3C123D8C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736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FD964C-FC42-07C3-D9CA-2A4B1F0B9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25DE456-E487-376C-7618-43F0550135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0EC7E09-005E-8CE8-3284-710224E10B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4EA9510-5740-F49D-7FA0-7DF88B7D3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B75B528-C0C5-5B9B-CEA8-001DB6ED9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BB8970B-747E-A856-8851-2569F1298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184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C423803-CE7C-00A6-6010-50CA8FAD7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5136190-034C-252D-C640-E530F04F7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59BAD79-0B29-8E00-6794-FE566CFB0A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00BB12D0-BD7E-68F5-06DC-BF5F044E79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47A7B793-0859-9F4F-55DE-54D4F4040A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D3EB41CE-99A1-1E3E-7BF5-C58E7DCBF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ECA3FA80-D32F-FCDA-45B9-0F5DCCFBB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7FBD4AE-AC15-B62F-4D95-4A1B6B4EC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5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59CBCB-82B1-E276-7827-D1D88043E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C5A74ED-A3D6-E1B3-8844-A9A68D359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B43DD5D-797C-9AF5-9B91-DFC13684F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83225D2-617E-3AB3-7B38-A0431D9D7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7927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6651862-1B40-31EE-1639-55E88B242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7ACA8B2-263F-6AAC-39D7-B5E6B7862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5A9255E-EE9F-FF7F-FB2B-CAB386C74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5535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E633DE-94C3-5F90-6718-80C197CE2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6BB7DFB-E43C-9C10-650A-42B279BFC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0222F08-C4A1-CD90-8A95-5E266DC786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DE64797-D6CE-DC36-AC05-B62799C52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621DC73-32CE-A1FC-2942-628040CBC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C20C620-9B01-2811-21BA-6C07C2B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997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926B-5719-49DE-ADA0-D376576EA6E1}" type="datetimeFigureOut">
              <a:rPr lang="fa-IR" smtClean="0"/>
              <a:t>1446/01/04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A776-4948-4741-8F3E-6719EFFA529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266307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B3B2EA-C443-790C-2449-90B0A1E54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91CC7D6-7331-4FDD-98A2-975826E12C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2B6CFC9-19BC-0299-D473-09F5600FB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0D1F104-D65C-0F01-303E-5BD5CBE41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9D8F0B6-F07A-080A-2285-5131048AF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42FB9AD-3A1F-D92E-98A7-B1FB7801C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3708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880BBA3-7E42-3D85-896D-8CEEAF17B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BF30DA0-2CC7-4E93-D063-2ADDECD3F6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BAC2C62-83EC-D0D6-7E0A-65454AB41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D90A273-8194-BA5C-661F-7A39EB218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09FD291-B6D0-51A7-7867-CF2F45923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4559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B7085351-A277-53A4-FD75-C3F84E36DD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155BDC6-D78C-5A49-7498-74AE419656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5619558-05DF-4B73-F444-2DA18B6E2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1BA5130-D117-2147-6241-10A51C4B0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6FD627B-BFFF-0740-D2B8-57C5B430B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0357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E88E30-D5F2-40D3-57A0-0C0752210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604B46D-2DC6-C073-7B06-06E58BBECA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892EF00-4C71-931A-C88A-084463A9A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3BDCFF6-CA0A-684B-6AF9-1C5BB7FA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DAB2A31-F9A6-B1EF-2A44-5302BE58C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5351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2B657B-F936-DC67-71B9-95F501622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4E01EB9-B69B-3AEA-3580-3DFCA5CCD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76AF4E1-CDB1-FBF1-EBB5-B774372E8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7B9019D-48D5-B381-B7C5-4E4516998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D612EFA-7020-A0CE-9B34-7EB50BC31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0026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8ABB18-319D-46AE-C89C-2CEFE8D7B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D268C19-E926-DFF1-6D52-271E1FB768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9C1C4C2-2152-2895-3E69-4991C2783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B128B6A-C457-E72F-A8FD-EF28FEE3C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64A94A0-B120-9491-1B6A-E3C123D8C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2425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FD964C-FC42-07C3-D9CA-2A4B1F0B9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25DE456-E487-376C-7618-43F0550135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0EC7E09-005E-8CE8-3284-710224E10B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4EA9510-5740-F49D-7FA0-7DF88B7D3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B75B528-C0C5-5B9B-CEA8-001DB6ED9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BB8970B-747E-A856-8851-2569F1298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8391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C423803-CE7C-00A6-6010-50CA8FAD7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5136190-034C-252D-C640-E530F04F7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59BAD79-0B29-8E00-6794-FE566CFB0A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00BB12D0-BD7E-68F5-06DC-BF5F044E79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47A7B793-0859-9F4F-55DE-54D4F4040A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D3EB41CE-99A1-1E3E-7BF5-C58E7DCBF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ECA3FA80-D32F-FCDA-45B9-0F5DCCFBB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7FBD4AE-AC15-B62F-4D95-4A1B6B4EC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5165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59CBCB-82B1-E276-7827-D1D88043E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C5A74ED-A3D6-E1B3-8844-A9A68D359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B43DD5D-797C-9AF5-9B91-DFC13684F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83225D2-617E-3AB3-7B38-A0431D9D7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8003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6651862-1B40-31EE-1639-55E88B242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7ACA8B2-263F-6AAC-39D7-B5E6B7862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5A9255E-EE9F-FF7F-FB2B-CAB386C74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52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926B-5719-49DE-ADA0-D376576EA6E1}" type="datetimeFigureOut">
              <a:rPr lang="fa-IR" smtClean="0"/>
              <a:t>1446/01/04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A776-4948-4741-8F3E-6719EFFA529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648203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E633DE-94C3-5F90-6718-80C197CE2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6BB7DFB-E43C-9C10-650A-42B279BFC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0222F08-C4A1-CD90-8A95-5E266DC786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DE64797-D6CE-DC36-AC05-B62799C52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621DC73-32CE-A1FC-2942-628040CBC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C20C620-9B01-2811-21BA-6C07C2B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3748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B3B2EA-C443-790C-2449-90B0A1E54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91CC7D6-7331-4FDD-98A2-975826E12C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2B6CFC9-19BC-0299-D473-09F5600FB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0D1F104-D65C-0F01-303E-5BD5CBE41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9D8F0B6-F07A-080A-2285-5131048AF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42FB9AD-3A1F-D92E-98A7-B1FB7801C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2157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880BBA3-7E42-3D85-896D-8CEEAF17B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BF30DA0-2CC7-4E93-D063-2ADDECD3F6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BAC2C62-83EC-D0D6-7E0A-65454AB41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D90A273-8194-BA5C-661F-7A39EB218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09FD291-B6D0-51A7-7867-CF2F45923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3409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B7085351-A277-53A4-FD75-C3F84E36DD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155BDC6-D78C-5A49-7498-74AE419656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5619558-05DF-4B73-F444-2DA18B6E2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1BA5130-D117-2147-6241-10A51C4B0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6FD627B-BFFF-0740-D2B8-57C5B430B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113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E88E30-D5F2-40D3-57A0-0C0752210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604B46D-2DC6-C073-7B06-06E58BBECA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892EF00-4C71-931A-C88A-084463A9A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3BDCFF6-CA0A-684B-6AF9-1C5BB7FA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DAB2A31-F9A6-B1EF-2A44-5302BE58C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6383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2B657B-F936-DC67-71B9-95F501622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4E01EB9-B69B-3AEA-3580-3DFCA5CCD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76AF4E1-CDB1-FBF1-EBB5-B774372E8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7B9019D-48D5-B381-B7C5-4E4516998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D612EFA-7020-A0CE-9B34-7EB50BC31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53947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8ABB18-319D-46AE-C89C-2CEFE8D7B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D268C19-E926-DFF1-6D52-271E1FB768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9C1C4C2-2152-2895-3E69-4991C2783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B128B6A-C457-E72F-A8FD-EF28FEE3C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64A94A0-B120-9491-1B6A-E3C123D8C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036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FD964C-FC42-07C3-D9CA-2A4B1F0B9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25DE456-E487-376C-7618-43F0550135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0EC7E09-005E-8CE8-3284-710224E10B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4EA9510-5740-F49D-7FA0-7DF88B7D3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B75B528-C0C5-5B9B-CEA8-001DB6ED9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BB8970B-747E-A856-8851-2569F1298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0151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C423803-CE7C-00A6-6010-50CA8FAD7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5136190-034C-252D-C640-E530F04F7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59BAD79-0B29-8E00-6794-FE566CFB0A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00BB12D0-BD7E-68F5-06DC-BF5F044E79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47A7B793-0859-9F4F-55DE-54D4F4040A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D3EB41CE-99A1-1E3E-7BF5-C58E7DCBF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ECA3FA80-D32F-FCDA-45B9-0F5DCCFBB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7FBD4AE-AC15-B62F-4D95-4A1B6B4EC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42564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59CBCB-82B1-E276-7827-D1D88043E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C5A74ED-A3D6-E1B3-8844-A9A68D359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B43DD5D-797C-9AF5-9B91-DFC13684F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83225D2-617E-3AB3-7B38-A0431D9D7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08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926B-5719-49DE-ADA0-D376576EA6E1}" type="datetimeFigureOut">
              <a:rPr lang="fa-IR" smtClean="0"/>
              <a:t>1446/01/04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A776-4948-4741-8F3E-6719EFFA529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097451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6651862-1B40-31EE-1639-55E88B242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7ACA8B2-263F-6AAC-39D7-B5E6B7862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5A9255E-EE9F-FF7F-FB2B-CAB386C74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61175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E633DE-94C3-5F90-6718-80C197CE2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6BB7DFB-E43C-9C10-650A-42B279BFC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0222F08-C4A1-CD90-8A95-5E266DC786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DE64797-D6CE-DC36-AC05-B62799C52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621DC73-32CE-A1FC-2942-628040CBC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C20C620-9B01-2811-21BA-6C07C2B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7080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B3B2EA-C443-790C-2449-90B0A1E54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91CC7D6-7331-4FDD-98A2-975826E12C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2B6CFC9-19BC-0299-D473-09F5600FB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0D1F104-D65C-0F01-303E-5BD5CBE41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9D8F0B6-F07A-080A-2285-5131048AF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42FB9AD-3A1F-D92E-98A7-B1FB7801C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60251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880BBA3-7E42-3D85-896D-8CEEAF17B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BF30DA0-2CC7-4E93-D063-2ADDECD3F6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BAC2C62-83EC-D0D6-7E0A-65454AB41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D90A273-8194-BA5C-661F-7A39EB218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09FD291-B6D0-51A7-7867-CF2F45923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49277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B7085351-A277-53A4-FD75-C3F84E36DD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155BDC6-D78C-5A49-7498-74AE419656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5619558-05DF-4B73-F444-2DA18B6E2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1BA5130-D117-2147-6241-10A51C4B0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6FD627B-BFFF-0740-D2B8-57C5B430B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655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E88E30-D5F2-40D3-57A0-0C0752210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604B46D-2DC6-C073-7B06-06E58BBECA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892EF00-4C71-931A-C88A-084463A9A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3BDCFF6-CA0A-684B-6AF9-1C5BB7FA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DAB2A31-F9A6-B1EF-2A44-5302BE58C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26835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2B657B-F936-DC67-71B9-95F501622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4E01EB9-B69B-3AEA-3580-3DFCA5CCD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76AF4E1-CDB1-FBF1-EBB5-B774372E8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7B9019D-48D5-B381-B7C5-4E4516998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D612EFA-7020-A0CE-9B34-7EB50BC31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54642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8ABB18-319D-46AE-C89C-2CEFE8D7B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D268C19-E926-DFF1-6D52-271E1FB768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9C1C4C2-2152-2895-3E69-4991C2783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B128B6A-C457-E72F-A8FD-EF28FEE3C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64A94A0-B120-9491-1B6A-E3C123D8C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79842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FD964C-FC42-07C3-D9CA-2A4B1F0B9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25DE456-E487-376C-7618-43F0550135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0EC7E09-005E-8CE8-3284-710224E10B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4EA9510-5740-F49D-7FA0-7DF88B7D3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B75B528-C0C5-5B9B-CEA8-001DB6ED9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BB8970B-747E-A856-8851-2569F1298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78161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C423803-CE7C-00A6-6010-50CA8FAD7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5136190-034C-252D-C640-E530F04F7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59BAD79-0B29-8E00-6794-FE566CFB0A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00BB12D0-BD7E-68F5-06DC-BF5F044E79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47A7B793-0859-9F4F-55DE-54D4F4040A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D3EB41CE-99A1-1E3E-7BF5-C58E7DCBF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ECA3FA80-D32F-FCDA-45B9-0F5DCCFBB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7FBD4AE-AC15-B62F-4D95-4A1B6B4EC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16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926B-5719-49DE-ADA0-D376576EA6E1}" type="datetimeFigureOut">
              <a:rPr lang="fa-IR" smtClean="0"/>
              <a:t>1446/01/04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A776-4948-4741-8F3E-6719EFFA529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1510088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59CBCB-82B1-E276-7827-D1D88043E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C5A74ED-A3D6-E1B3-8844-A9A68D359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B43DD5D-797C-9AF5-9B91-DFC13684F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83225D2-617E-3AB3-7B38-A0431D9D7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25521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6651862-1B40-31EE-1639-55E88B242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7ACA8B2-263F-6AAC-39D7-B5E6B7862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5A9255E-EE9F-FF7F-FB2B-CAB386C74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44618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E633DE-94C3-5F90-6718-80C197CE2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6BB7DFB-E43C-9C10-650A-42B279BFC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0222F08-C4A1-CD90-8A95-5E266DC786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DE64797-D6CE-DC36-AC05-B62799C52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621DC73-32CE-A1FC-2942-628040CBC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C20C620-9B01-2811-21BA-6C07C2B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55503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B3B2EA-C443-790C-2449-90B0A1E54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91CC7D6-7331-4FDD-98A2-975826E12C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2B6CFC9-19BC-0299-D473-09F5600FB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0D1F104-D65C-0F01-303E-5BD5CBE41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9D8F0B6-F07A-080A-2285-5131048AF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42FB9AD-3A1F-D92E-98A7-B1FB7801C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3994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880BBA3-7E42-3D85-896D-8CEEAF17B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BF30DA0-2CC7-4E93-D063-2ADDECD3F6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BAC2C62-83EC-D0D6-7E0A-65454AB41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D90A273-8194-BA5C-661F-7A39EB218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09FD291-B6D0-51A7-7867-CF2F45923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22638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B7085351-A277-53A4-FD75-C3F84E36DD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155BDC6-D78C-5A49-7498-74AE419656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5619558-05DF-4B73-F444-2DA18B6E2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1BA5130-D117-2147-6241-10A51C4B0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6FD627B-BFFF-0740-D2B8-57C5B430B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8712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E88E30-D5F2-40D3-57A0-0C0752210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604B46D-2DC6-C073-7B06-06E58BBECA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892EF00-4C71-931A-C88A-084463A9A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3BDCFF6-CA0A-684B-6AF9-1C5BB7FA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DAB2A31-F9A6-B1EF-2A44-5302BE58C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86510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2B657B-F936-DC67-71B9-95F501622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4E01EB9-B69B-3AEA-3580-3DFCA5CCD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76AF4E1-CDB1-FBF1-EBB5-B774372E8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7B9019D-48D5-B381-B7C5-4E4516998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D612EFA-7020-A0CE-9B34-7EB50BC31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29848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8ABB18-319D-46AE-C89C-2CEFE8D7B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D268C19-E926-DFF1-6D52-271E1FB768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9C1C4C2-2152-2895-3E69-4991C2783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B128B6A-C457-E72F-A8FD-EF28FEE3C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64A94A0-B120-9491-1B6A-E3C123D8C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71666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FD964C-FC42-07C3-D9CA-2A4B1F0B9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25DE456-E487-376C-7618-43F0550135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0EC7E09-005E-8CE8-3284-710224E10B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4EA9510-5740-F49D-7FA0-7DF88B7D3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B75B528-C0C5-5B9B-CEA8-001DB6ED9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BB8970B-747E-A856-8851-2569F1298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806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926B-5719-49DE-ADA0-D376576EA6E1}" type="datetimeFigureOut">
              <a:rPr lang="fa-IR" smtClean="0"/>
              <a:t>1446/01/04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A776-4948-4741-8F3E-6719EFFA529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5265135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C423803-CE7C-00A6-6010-50CA8FAD7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5136190-034C-252D-C640-E530F04F7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59BAD79-0B29-8E00-6794-FE566CFB0A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00BB12D0-BD7E-68F5-06DC-BF5F044E79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47A7B793-0859-9F4F-55DE-54D4F4040A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D3EB41CE-99A1-1E3E-7BF5-C58E7DCBF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ECA3FA80-D32F-FCDA-45B9-0F5DCCFBB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7FBD4AE-AC15-B62F-4D95-4A1B6B4EC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7290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59CBCB-82B1-E276-7827-D1D88043E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C5A74ED-A3D6-E1B3-8844-A9A68D359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B43DD5D-797C-9AF5-9B91-DFC13684F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83225D2-617E-3AB3-7B38-A0431D9D7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13376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6651862-1B40-31EE-1639-55E88B242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7ACA8B2-263F-6AAC-39D7-B5E6B7862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5A9255E-EE9F-FF7F-FB2B-CAB386C74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07763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E633DE-94C3-5F90-6718-80C197CE2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6BB7DFB-E43C-9C10-650A-42B279BFC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0222F08-C4A1-CD90-8A95-5E266DC786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DE64797-D6CE-DC36-AC05-B62799C52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621DC73-32CE-A1FC-2942-628040CBC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C20C620-9B01-2811-21BA-6C07C2B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51290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B3B2EA-C443-790C-2449-90B0A1E54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91CC7D6-7331-4FDD-98A2-975826E12C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2B6CFC9-19BC-0299-D473-09F5600FB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0D1F104-D65C-0F01-303E-5BD5CBE41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9D8F0B6-F07A-080A-2285-5131048AF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42FB9AD-3A1F-D92E-98A7-B1FB7801C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84273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880BBA3-7E42-3D85-896D-8CEEAF17B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BF30DA0-2CC7-4E93-D063-2ADDECD3F6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BAC2C62-83EC-D0D6-7E0A-65454AB41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D90A273-8194-BA5C-661F-7A39EB218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09FD291-B6D0-51A7-7867-CF2F45923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32986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B7085351-A277-53A4-FD75-C3F84E36DD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155BDC6-D78C-5A49-7498-74AE419656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5619558-05DF-4B73-F444-2DA18B6E2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1BA5130-D117-2147-6241-10A51C4B0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6FD627B-BFFF-0740-D2B8-57C5B430B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48089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E88E30-D5F2-40D3-57A0-0C0752210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604B46D-2DC6-C073-7B06-06E58BBECA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892EF00-4C71-931A-C88A-084463A9A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3BDCFF6-CA0A-684B-6AF9-1C5BB7FA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DAB2A31-F9A6-B1EF-2A44-5302BE58C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71691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2B657B-F936-DC67-71B9-95F501622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4E01EB9-B69B-3AEA-3580-3DFCA5CCD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76AF4E1-CDB1-FBF1-EBB5-B774372E8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7B9019D-48D5-B381-B7C5-4E4516998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D612EFA-7020-A0CE-9B34-7EB50BC31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45863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8ABB18-319D-46AE-C89C-2CEFE8D7B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D268C19-E926-DFF1-6D52-271E1FB768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9C1C4C2-2152-2895-3E69-4991C2783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B128B6A-C457-E72F-A8FD-EF28FEE3C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64A94A0-B120-9491-1B6A-E3C123D8C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963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926B-5719-49DE-ADA0-D376576EA6E1}" type="datetimeFigureOut">
              <a:rPr lang="fa-IR" smtClean="0"/>
              <a:t>1446/01/04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A776-4948-4741-8F3E-6719EFFA529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8761945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FD964C-FC42-07C3-D9CA-2A4B1F0B9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25DE456-E487-376C-7618-43F0550135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0EC7E09-005E-8CE8-3284-710224E10B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4EA9510-5740-F49D-7FA0-7DF88B7D3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B75B528-C0C5-5B9B-CEA8-001DB6ED9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BB8970B-747E-A856-8851-2569F1298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89740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C423803-CE7C-00A6-6010-50CA8FAD7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5136190-034C-252D-C640-E530F04F7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59BAD79-0B29-8E00-6794-FE566CFB0A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00BB12D0-BD7E-68F5-06DC-BF5F044E79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47A7B793-0859-9F4F-55DE-54D4F4040A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D3EB41CE-99A1-1E3E-7BF5-C58E7DCBF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ECA3FA80-D32F-FCDA-45B9-0F5DCCFBB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7FBD4AE-AC15-B62F-4D95-4A1B6B4EC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68951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59CBCB-82B1-E276-7827-D1D88043E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C5A74ED-A3D6-E1B3-8844-A9A68D359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B43DD5D-797C-9AF5-9B91-DFC13684F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83225D2-617E-3AB3-7B38-A0431D9D7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76584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6651862-1B40-31EE-1639-55E88B242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7ACA8B2-263F-6AAC-39D7-B5E6B7862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5A9255E-EE9F-FF7F-FB2B-CAB386C74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50372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E633DE-94C3-5F90-6718-80C197CE2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6BB7DFB-E43C-9C10-650A-42B279BFC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0222F08-C4A1-CD90-8A95-5E266DC786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DE64797-D6CE-DC36-AC05-B62799C52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621DC73-32CE-A1FC-2942-628040CBC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C20C620-9B01-2811-21BA-6C07C2B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27590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B3B2EA-C443-790C-2449-90B0A1E54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91CC7D6-7331-4FDD-98A2-975826E12C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2B6CFC9-19BC-0299-D473-09F5600FB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0D1F104-D65C-0F01-303E-5BD5CBE41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9D8F0B6-F07A-080A-2285-5131048AF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42FB9AD-3A1F-D92E-98A7-B1FB7801C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83928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880BBA3-7E42-3D85-896D-8CEEAF17B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BF30DA0-2CC7-4E93-D063-2ADDECD3F6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BAC2C62-83EC-D0D6-7E0A-65454AB41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D90A273-8194-BA5C-661F-7A39EB218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09FD291-B6D0-51A7-7867-CF2F45923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32103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B7085351-A277-53A4-FD75-C3F84E36DD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155BDC6-D78C-5A49-7498-74AE419656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5619558-05DF-4B73-F444-2DA18B6E2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1BA5130-D117-2147-6241-10A51C4B0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6FD627B-BFFF-0740-D2B8-57C5B430B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100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926B-5719-49DE-ADA0-D376576EA6E1}" type="datetimeFigureOut">
              <a:rPr lang="fa-IR" smtClean="0"/>
              <a:t>1446/01/04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A776-4948-4741-8F3E-6719EFFA529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8721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926B-5719-49DE-ADA0-D376576EA6E1}" type="datetimeFigureOut">
              <a:rPr lang="fa-IR" smtClean="0"/>
              <a:t>1446/01/04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A776-4948-4741-8F3E-6719EFFA529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309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F926B-5719-49DE-ADA0-D376576EA6E1}" type="datetimeFigureOut">
              <a:rPr lang="fa-IR" smtClean="0"/>
              <a:t>1446/01/04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AA776-4948-4741-8F3E-6719EFFA529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87196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C472F2E6-E995-B7E3-BAD2-D22BDC767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D3D1601-B01A-A59B-0C5F-28CC11AD3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82F85E3-3628-CC31-859F-6C53466665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D3B2D9F-EA10-875A-9522-A2F7EBCE86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870A5EA-9998-5B59-6A92-D4AC9E5394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30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C472F2E6-E995-B7E3-BAD2-D22BDC767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D3D1601-B01A-A59B-0C5F-28CC11AD3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82F85E3-3628-CC31-859F-6C53466665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D3B2D9F-EA10-875A-9522-A2F7EBCE86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870A5EA-9998-5B59-6A92-D4AC9E5394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068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C472F2E6-E995-B7E3-BAD2-D22BDC767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D3D1601-B01A-A59B-0C5F-28CC11AD3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82F85E3-3628-CC31-859F-6C53466665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D3B2D9F-EA10-875A-9522-A2F7EBCE86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870A5EA-9998-5B59-6A92-D4AC9E5394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88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C472F2E6-E995-B7E3-BAD2-D22BDC767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D3D1601-B01A-A59B-0C5F-28CC11AD3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82F85E3-3628-CC31-859F-6C53466665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D3B2D9F-EA10-875A-9522-A2F7EBCE86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870A5EA-9998-5B59-6A92-D4AC9E5394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29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C472F2E6-E995-B7E3-BAD2-D22BDC767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D3D1601-B01A-A59B-0C5F-28CC11AD3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82F85E3-3628-CC31-859F-6C53466665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D3B2D9F-EA10-875A-9522-A2F7EBCE86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870A5EA-9998-5B59-6A92-D4AC9E5394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585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C472F2E6-E995-B7E3-BAD2-D22BDC767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D3D1601-B01A-A59B-0C5F-28CC11AD3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82F85E3-3628-CC31-859F-6C53466665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2F090E4-C705-48BC-85A6-6972E724E2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7/10/2024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D3B2D9F-EA10-875A-9522-A2F7EBCE86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870A5EA-9998-5B59-6A92-D4AC9E5394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1DB4240-AA80-49AD-AAF4-4A9557950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473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D85F369-3EF2-2EAD-F4F2-C21072B41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lnSpc>
                <a:spcPct val="115000"/>
              </a:lnSpc>
              <a:spcAft>
                <a:spcPts val="800"/>
              </a:spcAft>
              <a:buNone/>
            </a:pPr>
            <a:endParaRPr lang="fa-IR" sz="1800" dirty="0">
              <a:solidFill>
                <a:srgbClr val="0D0D0D"/>
              </a:solidFill>
              <a:effectLst/>
              <a:latin typeface="Tahoma" panose="020B0604030504040204" pitchFamily="34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marL="0" indent="0" algn="ctr" rtl="1">
              <a:lnSpc>
                <a:spcPct val="115000"/>
              </a:lnSpc>
              <a:spcAft>
                <a:spcPts val="800"/>
              </a:spcAft>
              <a:buNone/>
            </a:pPr>
            <a:endParaRPr lang="fa-IR" sz="1800" dirty="0">
              <a:solidFill>
                <a:srgbClr val="0D0D0D"/>
              </a:solidFill>
              <a:latin typeface="Tahoma" panose="020B0604030504040204" pitchFamily="34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marL="0" indent="0" algn="ctr" rtl="1">
              <a:lnSpc>
                <a:spcPct val="115000"/>
              </a:lnSpc>
              <a:spcAft>
                <a:spcPts val="800"/>
              </a:spcAft>
              <a:buNone/>
            </a:pPr>
            <a:endParaRPr lang="fa-IR" sz="1800" dirty="0">
              <a:solidFill>
                <a:srgbClr val="0D0D0D"/>
              </a:solidFill>
              <a:effectLst/>
              <a:latin typeface="Tahoma" panose="020B0604030504040204" pitchFamily="34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AutoShape 2" descr="https://cdn.mashreghnews.ir/old/files/fa/news/1392/6/4/393492_26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5" name="AutoShape 4" descr="https://cdn.mashreghnews.ir/old/files/fa/news/1392/6/4/393492_264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200" y="900112"/>
            <a:ext cx="4722254" cy="6529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778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D85F369-3EF2-2EAD-F4F2-C21072B41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lnSpc>
                <a:spcPct val="115000"/>
              </a:lnSpc>
              <a:spcAft>
                <a:spcPts val="800"/>
              </a:spcAft>
              <a:buNone/>
            </a:pPr>
            <a:endParaRPr lang="fa-IR" sz="1800" dirty="0">
              <a:solidFill>
                <a:srgbClr val="0D0D0D"/>
              </a:solidFill>
              <a:effectLst/>
              <a:latin typeface="Tahoma" panose="020B0604030504040204" pitchFamily="34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marL="0" indent="0" algn="ctr" rtl="1">
              <a:lnSpc>
                <a:spcPct val="115000"/>
              </a:lnSpc>
              <a:spcAft>
                <a:spcPts val="800"/>
              </a:spcAft>
              <a:buNone/>
            </a:pPr>
            <a:endParaRPr lang="fa-IR" sz="1800" dirty="0">
              <a:solidFill>
                <a:srgbClr val="0D0D0D"/>
              </a:solidFill>
              <a:latin typeface="Tahoma" panose="020B0604030504040204" pitchFamily="34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marL="0" indent="0" algn="ctr" rtl="1">
              <a:lnSpc>
                <a:spcPct val="115000"/>
              </a:lnSpc>
              <a:spcAft>
                <a:spcPts val="800"/>
              </a:spcAft>
              <a:buNone/>
            </a:pPr>
            <a:endParaRPr lang="fa-IR" sz="1800" dirty="0">
              <a:solidFill>
                <a:srgbClr val="0D0D0D"/>
              </a:solidFill>
              <a:effectLst/>
              <a:latin typeface="Tahoma" panose="020B0604030504040204" pitchFamily="34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marL="0" indent="0" algn="ctr" rtl="1">
              <a:lnSpc>
                <a:spcPct val="115000"/>
              </a:lnSpc>
              <a:spcAft>
                <a:spcPts val="800"/>
              </a:spcAft>
              <a:buNone/>
            </a:pPr>
            <a:r>
              <a:rPr lang="ar-SA" sz="1800" dirty="0">
                <a:solidFill>
                  <a:srgbClr val="0D0D0D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برنامه عملیاتی </a:t>
            </a:r>
            <a:r>
              <a:rPr lang="ar-SA" sz="1800" dirty="0" smtClean="0">
                <a:solidFill>
                  <a:srgbClr val="0D0D0D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گروه</a:t>
            </a:r>
            <a:r>
              <a:rPr lang="fa-IR" sz="1800" dirty="0" smtClean="0">
                <a:solidFill>
                  <a:srgbClr val="0D0D0D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 رادیوآنکولوژی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 rtl="1">
              <a:lnSpc>
                <a:spcPct val="115000"/>
              </a:lnSpc>
              <a:spcAft>
                <a:spcPts val="800"/>
              </a:spcAft>
              <a:buNone/>
            </a:pPr>
            <a:r>
              <a:rPr lang="ar-SA" sz="1800" dirty="0">
                <a:solidFill>
                  <a:srgbClr val="0D0D0D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دانشگاه علوم پزشکی و خدمات بهداشتی درمانی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 rtl="1">
              <a:lnSpc>
                <a:spcPct val="115000"/>
              </a:lnSpc>
              <a:spcAft>
                <a:spcPts val="800"/>
              </a:spcAft>
              <a:buNone/>
            </a:pPr>
            <a:r>
              <a:rPr lang="ar-SA" sz="1800" dirty="0">
                <a:solidFill>
                  <a:srgbClr val="0D0D0D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جندی شاپور اهواز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 rtl="1">
              <a:lnSpc>
                <a:spcPct val="115000"/>
              </a:lnSpc>
              <a:spcAft>
                <a:spcPts val="800"/>
              </a:spcAft>
              <a:buNone/>
            </a:pPr>
            <a:r>
              <a:rPr lang="ar-SA" sz="1800" dirty="0">
                <a:solidFill>
                  <a:srgbClr val="0D0D0D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دانشکده پزشکی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 rtl="1">
              <a:lnSpc>
                <a:spcPct val="115000"/>
              </a:lnSpc>
              <a:spcAft>
                <a:spcPts val="800"/>
              </a:spcAft>
              <a:buNone/>
            </a:pPr>
            <a:r>
              <a:rPr lang="ar-SA" sz="1800" dirty="0">
                <a:solidFill>
                  <a:srgbClr val="0D0D0D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سال 1402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 descr="Description: AJUMS_arm">
            <a:extLst>
              <a:ext uri="{FF2B5EF4-FFF2-40B4-BE49-F238E27FC236}">
                <a16:creationId xmlns="" xmlns:a16="http://schemas.microsoft.com/office/drawing/2014/main" id="{A180FFF3-218E-FE52-D7C1-3D4AC7EDBC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5862" y="1266825"/>
            <a:ext cx="2200275" cy="2162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6355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FECA6F8-2763-F2B2-5ED5-6EDC8393B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4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مقدمه 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3273690-E9C7-A3EE-5AC0-718F19B58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8957"/>
            <a:ext cx="10515600" cy="4918006"/>
          </a:xfrm>
        </p:spPr>
        <p:txBody>
          <a:bodyPr>
            <a:noAutofit/>
          </a:bodyPr>
          <a:lstStyle/>
          <a:p>
            <a:pPr marL="0" indent="0" algn="just" rtl="1">
              <a:lnSpc>
                <a:spcPct val="100000"/>
              </a:lnSpc>
              <a:spcAft>
                <a:spcPts val="800"/>
              </a:spcAft>
              <a:buNone/>
            </a:pP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گروه آموزشی  </a:t>
            </a:r>
            <a:r>
              <a:rPr lang="fa-IR" sz="1800" b="1" dirty="0" smtClean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رادیوآنکولوژی دانشکده 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پزشکی در حال حاضردر مرکز آموزشی، پژوهشی و </a:t>
            </a:r>
            <a:r>
              <a:rPr lang="fa-IR" sz="1800" b="1" dirty="0" smtClean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درمانی بیمارستان گلستان واقع 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شده است. کل مساحت فضای فیزیکی </a:t>
            </a:r>
            <a:r>
              <a:rPr lang="fa-IR" sz="1800" b="1" dirty="0" smtClean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گروه حدود 500 متر 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مربع می باشد، گروه دارای تعداد  </a:t>
            </a:r>
            <a:r>
              <a:rPr lang="fa-IR" sz="1800" b="1" dirty="0" smtClean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1 کلاس 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درس ، </a:t>
            </a:r>
            <a:r>
              <a:rPr lang="fa-IR" sz="1800" b="1" dirty="0" smtClean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صفر سالن کنفرانس،صفر سالن 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جلسات است در حال حاضر شامل </a:t>
            </a:r>
            <a:r>
              <a:rPr lang="fa-IR" sz="1800" b="1" dirty="0" smtClean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4 نفر 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عضو هیئت علمی و </a:t>
            </a:r>
            <a:r>
              <a:rPr lang="fa-IR" sz="1800" b="1" dirty="0" smtClean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8 نفر 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متخصص </a:t>
            </a:r>
            <a:r>
              <a:rPr lang="fa-IR" sz="1800" b="1" dirty="0" smtClean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در 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رشته های </a:t>
            </a:r>
            <a:r>
              <a:rPr lang="fa-IR" sz="1800" b="1" dirty="0" smtClean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رادیوآنکولوژی می 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باشد که تدریس و آموزش تئوری و بالینی کلیه دروس مربوط به بخش </a:t>
            </a:r>
            <a:r>
              <a:rPr lang="fa-IR" sz="1800" b="1" dirty="0" smtClean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رادیوتراپی</a:t>
            </a:r>
            <a:r>
              <a:rPr lang="fa-I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دانشجویان</a:t>
            </a:r>
            <a:r>
              <a:rPr lang="fa-I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پزشکی </a:t>
            </a:r>
            <a:r>
              <a:rPr lang="fa-IR" sz="1800" b="1" dirty="0" smtClean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 و کارشناسی  پرتودرمانی را 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عهده دار هستند</a:t>
            </a:r>
            <a:r>
              <a:rPr lang="en-US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. 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این گروه در مجموع دارای </a:t>
            </a:r>
            <a:r>
              <a:rPr lang="fa-IR" sz="1800" b="1" dirty="0" smtClean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حدود 40 تخت 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فعال و دارای بخش های </a:t>
            </a:r>
            <a:r>
              <a:rPr lang="fa-IR" sz="1800" b="1" dirty="0" smtClean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شیمی درمانی ورادیوتراپی و براکی تراپی است</a:t>
            </a:r>
            <a:r>
              <a:rPr lang="en-US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.   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بیماران در درمانگاه </a:t>
            </a:r>
            <a:r>
              <a:rPr lang="fa-IR" sz="1800" b="1" dirty="0" smtClean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رادیوآنکولوژی گلستان و 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درمانگاه فوق تخصصی و اورژانس </a:t>
            </a:r>
            <a:r>
              <a:rPr lang="fa-IR" sz="1800" b="1" dirty="0" smtClean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ویزیت 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شده و در بخشهای تخصصی </a:t>
            </a:r>
            <a:r>
              <a:rPr lang="fa-IR" sz="1800" b="1" dirty="0" smtClean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رادیوآنکولوژی سرپائی درمان می 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شوند. متوسط بار مراجعه روزانه بیمار به درمانگاه تخصصی </a:t>
            </a:r>
            <a:r>
              <a:rPr lang="fa-IR" sz="1800" b="1" dirty="0" smtClean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120-100 نفر‌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، </a:t>
            </a:r>
            <a:r>
              <a:rPr lang="fa-IR" sz="1800" b="1" dirty="0" smtClean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و 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بستری </a:t>
            </a:r>
            <a:r>
              <a:rPr lang="fa-IR" sz="1800" b="1" dirty="0" smtClean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 سرپایی در 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بخش ها ....... نفر می باشد. آموزش های تئوری و بالینی کارآموزان و </a:t>
            </a:r>
            <a:r>
              <a:rPr lang="fa-IR" sz="1800" b="1" dirty="0" smtClean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و 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دستیاران بخش </a:t>
            </a:r>
            <a:r>
              <a:rPr lang="fa-IR" sz="1800" b="1" dirty="0" smtClean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رادیوآنکولوژی هم 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در همین مرکز </a:t>
            </a:r>
            <a:r>
              <a:rPr lang="fa-IR" sz="1800" b="1" dirty="0" smtClean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انجام 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می گیرد. کارآموزان بصورت گروه های چند نفره در سال </a:t>
            </a:r>
            <a:r>
              <a:rPr lang="fa-IR" sz="1800" b="1" dirty="0" smtClean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4 و 5 پزشکی 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وارد این بخش می شوند و در طی یک </a:t>
            </a:r>
            <a:r>
              <a:rPr lang="fa-IR" sz="1800" b="1" dirty="0" smtClean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دوره5 جلسه در ماه 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به فراگیری دروس مربوطه می پردازند. آموزشهای تئوری در کلاس درس و آموزشهای بالینی بر بالین بیماران،درمانگاه، کارگاه مهارتهای بالینی، </a:t>
            </a:r>
            <a:r>
              <a:rPr lang="fa-IR" sz="1800" b="1" dirty="0" smtClean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ودستگاه های رادیوتراپی انجام 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می گیرد</a:t>
            </a:r>
            <a:r>
              <a:rPr lang="fa-IR" sz="1800" b="1" dirty="0" smtClean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</a:p>
          <a:p>
            <a:pPr marL="0" indent="0" algn="just" rtl="1">
              <a:lnSpc>
                <a:spcPct val="100000"/>
              </a:lnSpc>
              <a:spcAft>
                <a:spcPts val="800"/>
              </a:spcAft>
              <a:buNone/>
            </a:pPr>
            <a:r>
              <a:rPr lang="fa-IR" sz="1800" b="1" dirty="0" smtClean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برنامه 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های آموزشی دستیاران نیز در دوره </a:t>
            </a:r>
            <a:r>
              <a:rPr lang="fa-IR" sz="1800" b="1" dirty="0" smtClean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های5 ساله برگزار 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می گردد</a:t>
            </a:r>
            <a:r>
              <a:rPr lang="en-US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. 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در هر نیمسال تحصیلی بطور متوسط </a:t>
            </a:r>
            <a:r>
              <a:rPr lang="fa-IR" sz="1800" b="1" dirty="0" smtClean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تعداد</a:t>
            </a:r>
            <a:r>
              <a:rPr lang="en-US" sz="1800" b="1" dirty="0" smtClean="0">
                <a:solidFill>
                  <a:srgbClr val="000000"/>
                </a:solidFill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1800" b="1" dirty="0" smtClean="0">
                <a:solidFill>
                  <a:srgbClr val="000000"/>
                </a:solidFill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60 </a:t>
            </a:r>
            <a:r>
              <a:rPr lang="fa-IR" sz="1800" b="1" dirty="0" smtClean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دانشجوی 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دوره کارآموزی و تعداد </a:t>
            </a:r>
            <a:r>
              <a:rPr lang="fa-IR" sz="1800" b="1" dirty="0" smtClean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3 دانشجوی 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دستیاری‌ توسط گروه </a:t>
            </a:r>
            <a:r>
              <a:rPr lang="fa-IR" sz="1800" b="1" dirty="0" smtClean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رادیوآنکولوژی این </a:t>
            </a:r>
            <a:r>
              <a:rPr lang="fa-IR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مرکز آموزش می بینند</a:t>
            </a:r>
            <a:r>
              <a:rPr lang="en-US" sz="1800" b="1" dirty="0">
                <a:solidFill>
                  <a:srgbClr val="000000"/>
                </a:solidFill>
                <a:effectLst/>
                <a:latin typeface="Vazir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91533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CAC59B9-AC08-F622-68F5-0029049C0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9676"/>
          </a:xfrm>
        </p:spPr>
        <p:txBody>
          <a:bodyPr>
            <a:normAutofit/>
          </a:bodyPr>
          <a:lstStyle/>
          <a:p>
            <a:pPr algn="ctr" rtl="1"/>
            <a:r>
              <a:rPr lang="fa-IR" sz="2000" b="1" dirty="0" smtClean="0">
                <a:cs typeface="B Titr" panose="00000700000000000000" pitchFamily="2" charset="-78"/>
              </a:rPr>
              <a:t>تحلیل </a:t>
            </a:r>
            <a:r>
              <a:rPr lang="fa-IR" sz="2000" b="1" dirty="0">
                <a:cs typeface="B Titr" panose="00000700000000000000" pitchFamily="2" charset="-78"/>
              </a:rPr>
              <a:t>شاخص آموزشی گروه  </a:t>
            </a:r>
            <a:endParaRPr lang="en-US" sz="2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8713015-0D3C-10A4-A0A8-06DD7765D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25920"/>
            <a:ext cx="12192000" cy="5432080"/>
          </a:xfrm>
        </p:spPr>
        <p:txBody>
          <a:bodyPr/>
          <a:lstStyle/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B1401CD8-5251-FBAD-2480-83D6297FF0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14052"/>
              </p:ext>
            </p:extLst>
          </p:nvPr>
        </p:nvGraphicFramePr>
        <p:xfrm>
          <a:off x="1701085" y="1271595"/>
          <a:ext cx="8763000" cy="131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3759">
                  <a:extLst>
                    <a:ext uri="{9D8B030D-6E8A-4147-A177-3AD203B41FA5}">
                      <a16:colId xmlns="" xmlns:a16="http://schemas.microsoft.com/office/drawing/2014/main" val="2282431765"/>
                    </a:ext>
                  </a:extLst>
                </a:gridCol>
                <a:gridCol w="546538">
                  <a:extLst>
                    <a:ext uri="{9D8B030D-6E8A-4147-A177-3AD203B41FA5}">
                      <a16:colId xmlns="" xmlns:a16="http://schemas.microsoft.com/office/drawing/2014/main" val="4266085300"/>
                    </a:ext>
                  </a:extLst>
                </a:gridCol>
                <a:gridCol w="562303">
                  <a:extLst>
                    <a:ext uri="{9D8B030D-6E8A-4147-A177-3AD203B41FA5}">
                      <a16:colId xmlns="" xmlns:a16="http://schemas.microsoft.com/office/drawing/2014/main" val="2838023036"/>
                    </a:ext>
                  </a:extLst>
                </a:gridCol>
                <a:gridCol w="559904">
                  <a:extLst>
                    <a:ext uri="{9D8B030D-6E8A-4147-A177-3AD203B41FA5}">
                      <a16:colId xmlns="" xmlns:a16="http://schemas.microsoft.com/office/drawing/2014/main" val="977631590"/>
                    </a:ext>
                  </a:extLst>
                </a:gridCol>
                <a:gridCol w="596348">
                  <a:extLst>
                    <a:ext uri="{9D8B030D-6E8A-4147-A177-3AD203B41FA5}">
                      <a16:colId xmlns="" xmlns:a16="http://schemas.microsoft.com/office/drawing/2014/main" val="1233171371"/>
                    </a:ext>
                  </a:extLst>
                </a:gridCol>
                <a:gridCol w="596348">
                  <a:extLst>
                    <a:ext uri="{9D8B030D-6E8A-4147-A177-3AD203B41FA5}">
                      <a16:colId xmlns="" xmlns:a16="http://schemas.microsoft.com/office/drawing/2014/main" val="2846941896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722531482"/>
                    </a:ext>
                  </a:extLst>
                </a:gridCol>
                <a:gridCol w="622852">
                  <a:extLst>
                    <a:ext uri="{9D8B030D-6E8A-4147-A177-3AD203B41FA5}">
                      <a16:colId xmlns="" xmlns:a16="http://schemas.microsoft.com/office/drawing/2014/main" val="3663821960"/>
                    </a:ext>
                  </a:extLst>
                </a:gridCol>
                <a:gridCol w="520148">
                  <a:extLst>
                    <a:ext uri="{9D8B030D-6E8A-4147-A177-3AD203B41FA5}">
                      <a16:colId xmlns="" xmlns:a16="http://schemas.microsoft.com/office/drawing/2014/main" val="4104324004"/>
                    </a:ext>
                  </a:extLst>
                </a:gridCol>
                <a:gridCol w="706821">
                  <a:extLst>
                    <a:ext uri="{9D8B030D-6E8A-4147-A177-3AD203B41FA5}">
                      <a16:colId xmlns="" xmlns:a16="http://schemas.microsoft.com/office/drawing/2014/main" val="2582805043"/>
                    </a:ext>
                  </a:extLst>
                </a:gridCol>
                <a:gridCol w="557048">
                  <a:extLst>
                    <a:ext uri="{9D8B030D-6E8A-4147-A177-3AD203B41FA5}">
                      <a16:colId xmlns="" xmlns:a16="http://schemas.microsoft.com/office/drawing/2014/main" val="3996484444"/>
                    </a:ext>
                  </a:extLst>
                </a:gridCol>
                <a:gridCol w="488731">
                  <a:extLst>
                    <a:ext uri="{9D8B030D-6E8A-4147-A177-3AD203B41FA5}">
                      <a16:colId xmlns="" xmlns:a16="http://schemas.microsoft.com/office/drawing/2014/main" val="1017019208"/>
                    </a:ext>
                  </a:extLst>
                </a:gridCol>
                <a:gridCol w="616226">
                  <a:extLst>
                    <a:ext uri="{9D8B030D-6E8A-4147-A177-3AD203B41FA5}">
                      <a16:colId xmlns="" xmlns:a16="http://schemas.microsoft.com/office/drawing/2014/main" val="2800676978"/>
                    </a:ext>
                  </a:extLst>
                </a:gridCol>
                <a:gridCol w="587208">
                  <a:extLst>
                    <a:ext uri="{9D8B030D-6E8A-4147-A177-3AD203B41FA5}">
                      <a16:colId xmlns="" xmlns:a16="http://schemas.microsoft.com/office/drawing/2014/main" val="546633377"/>
                    </a:ext>
                  </a:extLst>
                </a:gridCol>
                <a:gridCol w="549166">
                  <a:extLst>
                    <a:ext uri="{9D8B030D-6E8A-4147-A177-3AD203B41FA5}">
                      <a16:colId xmlns="" xmlns:a16="http://schemas.microsoft.com/office/drawing/2014/main" val="2474396514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تومورکلینیک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a-IR" sz="1400" dirty="0" err="1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مورنینگ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طراحی درمان آموزشی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درمانگاه</a:t>
                      </a:r>
                      <a:r>
                        <a:rPr lang="fa-IR" sz="1400" baseline="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 آموزشی </a:t>
                      </a:r>
                      <a:endParaRPr lang="fa-IR" sz="1400" dirty="0" smtClean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a-IR" sz="1400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ژورنال کلاب 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33290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درصد تحقق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انجام شده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حد انتظار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درصد تحقق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انجام شده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حد انتظار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درصد تحقق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انجام شده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حد انتظار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درصد تحقق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انجام شده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حد انتظار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درصد تحقق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انجام شده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حد انتظار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41957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1000" b="1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%</a:t>
                      </a:r>
                      <a:r>
                        <a:rPr lang="fa-IR" sz="1000" b="1" baseline="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 100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000" b="1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4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000" b="1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4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000" b="1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%</a:t>
                      </a:r>
                      <a:r>
                        <a:rPr lang="fa-IR" sz="1000" b="1" baseline="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 100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000" b="1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4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000" b="1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4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000" b="1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%</a:t>
                      </a:r>
                      <a:r>
                        <a:rPr lang="fa-IR" sz="1000" b="1" baseline="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 50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000" b="1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12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000" b="1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24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000" b="1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%</a:t>
                      </a:r>
                      <a:r>
                        <a:rPr lang="fa-IR" sz="1000" b="1" baseline="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 50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000" b="1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12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000" b="1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24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00" b="1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%</a:t>
                      </a:r>
                      <a:r>
                        <a:rPr lang="fa-IR" sz="1000" b="1" baseline="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 100</a:t>
                      </a:r>
                      <a:endParaRPr lang="en-US" sz="1000" b="1" dirty="0" smtClean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000" b="1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 b="1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935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215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CAC59B9-AC08-F622-68F5-0029049C0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9676"/>
          </a:xfrm>
        </p:spPr>
        <p:txBody>
          <a:bodyPr>
            <a:normAutofit/>
          </a:bodyPr>
          <a:lstStyle/>
          <a:p>
            <a:pPr algn="ctr" rtl="1"/>
            <a:r>
              <a:rPr lang="fa-IR" sz="2000" b="1" dirty="0" smtClean="0">
                <a:cs typeface="B Titr" panose="00000700000000000000" pitchFamily="2" charset="-78"/>
              </a:rPr>
              <a:t>تحلیل </a:t>
            </a:r>
            <a:r>
              <a:rPr lang="fa-IR" sz="2000" b="1" dirty="0">
                <a:cs typeface="B Titr" panose="00000700000000000000" pitchFamily="2" charset="-78"/>
              </a:rPr>
              <a:t>شاخص </a:t>
            </a:r>
            <a:r>
              <a:rPr lang="fa-IR" sz="2000" b="1" dirty="0" smtClean="0">
                <a:cs typeface="B Titr" panose="00000700000000000000" pitchFamily="2" charset="-78"/>
              </a:rPr>
              <a:t>پژوهشی گروه  </a:t>
            </a:r>
            <a:endParaRPr lang="en-US" sz="2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8713015-0D3C-10A4-A0A8-06DD7765D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25920"/>
            <a:ext cx="12192000" cy="5432080"/>
          </a:xfrm>
        </p:spPr>
        <p:txBody>
          <a:bodyPr/>
          <a:lstStyle/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B1401CD8-5251-FBAD-2480-83D6297FF0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690595"/>
              </p:ext>
            </p:extLst>
          </p:nvPr>
        </p:nvGraphicFramePr>
        <p:xfrm>
          <a:off x="838200" y="1258716"/>
          <a:ext cx="10515600" cy="660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="" xmlns:a16="http://schemas.microsoft.com/office/drawing/2014/main" val="2282431765"/>
                    </a:ext>
                  </a:extLst>
                </a:gridCol>
                <a:gridCol w="1504682">
                  <a:extLst>
                    <a:ext uri="{9D8B030D-6E8A-4147-A177-3AD203B41FA5}">
                      <a16:colId xmlns="" xmlns:a16="http://schemas.microsoft.com/office/drawing/2014/main" val="1984392076"/>
                    </a:ext>
                  </a:extLst>
                </a:gridCol>
                <a:gridCol w="1416676">
                  <a:extLst>
                    <a:ext uri="{9D8B030D-6E8A-4147-A177-3AD203B41FA5}">
                      <a16:colId xmlns="" xmlns:a16="http://schemas.microsoft.com/office/drawing/2014/main" val="977631590"/>
                    </a:ext>
                  </a:extLst>
                </a:gridCol>
                <a:gridCol w="1880315">
                  <a:extLst>
                    <a:ext uri="{9D8B030D-6E8A-4147-A177-3AD203B41FA5}">
                      <a16:colId xmlns="" xmlns:a16="http://schemas.microsoft.com/office/drawing/2014/main" val="722531482"/>
                    </a:ext>
                  </a:extLst>
                </a:gridCol>
                <a:gridCol w="1378040">
                  <a:extLst>
                    <a:ext uri="{9D8B030D-6E8A-4147-A177-3AD203B41FA5}">
                      <a16:colId xmlns="" xmlns:a16="http://schemas.microsoft.com/office/drawing/2014/main" val="2582805043"/>
                    </a:ext>
                  </a:extLst>
                </a:gridCol>
                <a:gridCol w="1159098">
                  <a:extLst>
                    <a:ext uri="{9D8B030D-6E8A-4147-A177-3AD203B41FA5}">
                      <a16:colId xmlns="" xmlns:a16="http://schemas.microsoft.com/office/drawing/2014/main" val="2800676978"/>
                    </a:ext>
                  </a:extLst>
                </a:gridCol>
                <a:gridCol w="1424189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B Titr" panose="00000700000000000000" pitchFamily="2" charset="-78"/>
                        </a:rPr>
                        <a:t> گروه</a:t>
                      </a: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B Titr" panose="00000700000000000000" pitchFamily="2" charset="-78"/>
                        </a:rPr>
                        <a:t>M-index</a:t>
                      </a:r>
                      <a:r>
                        <a:rPr kumimoji="0" lang="fa-I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B Titr" panose="00000700000000000000" pitchFamily="2" charset="-78"/>
                        </a:rPr>
                        <a:t> متوسط </a:t>
                      </a:r>
                      <a:endParaRPr kumimoji="0" 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B Titr" panose="00000700000000000000" pitchFamily="2" charset="-78"/>
                        </a:rPr>
                        <a:t> گروه</a:t>
                      </a: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B Titr" panose="00000700000000000000" pitchFamily="2" charset="-78"/>
                        </a:rPr>
                        <a:t>G-index</a:t>
                      </a:r>
                      <a:r>
                        <a:rPr kumimoji="0" lang="fa-I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B Titr" panose="00000700000000000000" pitchFamily="2" charset="-78"/>
                        </a:rPr>
                        <a:t> متوسط </a:t>
                      </a:r>
                      <a:endParaRPr kumimoji="0" 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B Titr" panose="00000700000000000000" pitchFamily="2" charset="-78"/>
                      </a:endParaRPr>
                    </a:p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000" b="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 گروه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H-index</a:t>
                      </a:r>
                      <a:r>
                        <a:rPr lang="fa-IR" sz="1000" b="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 متوسط </a:t>
                      </a:r>
                      <a:endParaRPr lang="en-US" sz="1000" b="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000" b="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تعداد</a:t>
                      </a:r>
                      <a:r>
                        <a:rPr lang="fa-IR" sz="1000" b="0" baseline="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 هیئت علمی صفر و یک مقاله</a:t>
                      </a:r>
                      <a:endParaRPr lang="en-US" sz="1000" b="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000" b="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نسبت مقالات به هیئت علمی</a:t>
                      </a:r>
                      <a:endParaRPr lang="en-US" sz="1000" b="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000" b="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تعداد</a:t>
                      </a:r>
                      <a:r>
                        <a:rPr lang="fa-IR" sz="1000" b="0" baseline="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 کل مقالات</a:t>
                      </a:r>
                      <a:endParaRPr lang="en-US" sz="1000" b="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000" b="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تعداد اعضاء هیئت علمی </a:t>
                      </a:r>
                      <a:endParaRPr lang="en-US" sz="1000" b="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33290344"/>
                  </a:ext>
                </a:extLst>
              </a:tr>
              <a:tr h="263996">
                <a:tc>
                  <a:txBody>
                    <a:bodyPr/>
                    <a:lstStyle/>
                    <a:p>
                      <a:pPr algn="ctr"/>
                      <a:r>
                        <a:rPr lang="fa-IR" sz="1000" b="1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0.36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000" b="1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7/1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000" b="1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4/44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000" b="1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-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000" b="1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21/2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000" b="1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191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000" b="1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9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419578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6702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CAC59B9-AC08-F622-68F5-0029049C0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9676"/>
          </a:xfrm>
        </p:spPr>
        <p:txBody>
          <a:bodyPr>
            <a:normAutofit/>
          </a:bodyPr>
          <a:lstStyle/>
          <a:p>
            <a:pPr algn="ctr" rtl="1"/>
            <a:r>
              <a:rPr lang="fa-IR" sz="2000" b="1" dirty="0" smtClean="0">
                <a:cs typeface="B Titr" panose="00000700000000000000" pitchFamily="2" charset="-78"/>
              </a:rPr>
              <a:t>تحلیل </a:t>
            </a:r>
            <a:r>
              <a:rPr lang="fa-IR" sz="2000" b="1" dirty="0">
                <a:cs typeface="B Titr" panose="00000700000000000000" pitchFamily="2" charset="-78"/>
              </a:rPr>
              <a:t>شاخص </a:t>
            </a:r>
            <a:r>
              <a:rPr lang="fa-IR" sz="2000" b="1" dirty="0" smtClean="0">
                <a:cs typeface="B Titr" panose="00000700000000000000" pitchFamily="2" charset="-78"/>
              </a:rPr>
              <a:t>ارزشیابی فراگیران گروه رادیوآنکولوژی  </a:t>
            </a:r>
            <a:endParaRPr lang="en-US" sz="2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8713015-0D3C-10A4-A0A8-06DD7765D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25920"/>
            <a:ext cx="12192000" cy="5432080"/>
          </a:xfrm>
        </p:spPr>
        <p:txBody>
          <a:bodyPr/>
          <a:lstStyle/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B1401CD8-5251-FBAD-2480-83D6297FF0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498298"/>
              </p:ext>
            </p:extLst>
          </p:nvPr>
        </p:nvGraphicFramePr>
        <p:xfrm>
          <a:off x="838200" y="1207201"/>
          <a:ext cx="10515600" cy="1798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3759">
                  <a:extLst>
                    <a:ext uri="{9D8B030D-6E8A-4147-A177-3AD203B41FA5}">
                      <a16:colId xmlns="" xmlns:a16="http://schemas.microsoft.com/office/drawing/2014/main" val="2282431765"/>
                    </a:ext>
                  </a:extLst>
                </a:gridCol>
                <a:gridCol w="546538">
                  <a:extLst>
                    <a:ext uri="{9D8B030D-6E8A-4147-A177-3AD203B41FA5}">
                      <a16:colId xmlns="" xmlns:a16="http://schemas.microsoft.com/office/drawing/2014/main" val="4266085300"/>
                    </a:ext>
                  </a:extLst>
                </a:gridCol>
                <a:gridCol w="562303">
                  <a:extLst>
                    <a:ext uri="{9D8B030D-6E8A-4147-A177-3AD203B41FA5}">
                      <a16:colId xmlns="" xmlns:a16="http://schemas.microsoft.com/office/drawing/2014/main" val="2838023036"/>
                    </a:ext>
                  </a:extLst>
                </a:gridCol>
                <a:gridCol w="604345">
                  <a:extLst>
                    <a:ext uri="{9D8B030D-6E8A-4147-A177-3AD203B41FA5}">
                      <a16:colId xmlns="" xmlns:a16="http://schemas.microsoft.com/office/drawing/2014/main" val="1984392076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167886154"/>
                    </a:ext>
                  </a:extLst>
                </a:gridCol>
                <a:gridCol w="538655">
                  <a:extLst>
                    <a:ext uri="{9D8B030D-6E8A-4147-A177-3AD203B41FA5}">
                      <a16:colId xmlns="" xmlns:a16="http://schemas.microsoft.com/office/drawing/2014/main" val="3038871060"/>
                    </a:ext>
                  </a:extLst>
                </a:gridCol>
                <a:gridCol w="559904">
                  <a:extLst>
                    <a:ext uri="{9D8B030D-6E8A-4147-A177-3AD203B41FA5}">
                      <a16:colId xmlns="" xmlns:a16="http://schemas.microsoft.com/office/drawing/2014/main" val="977631590"/>
                    </a:ext>
                  </a:extLst>
                </a:gridCol>
                <a:gridCol w="596348">
                  <a:extLst>
                    <a:ext uri="{9D8B030D-6E8A-4147-A177-3AD203B41FA5}">
                      <a16:colId xmlns="" xmlns:a16="http://schemas.microsoft.com/office/drawing/2014/main" val="1233171371"/>
                    </a:ext>
                  </a:extLst>
                </a:gridCol>
                <a:gridCol w="596348">
                  <a:extLst>
                    <a:ext uri="{9D8B030D-6E8A-4147-A177-3AD203B41FA5}">
                      <a16:colId xmlns="" xmlns:a16="http://schemas.microsoft.com/office/drawing/2014/main" val="2846941896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722531482"/>
                    </a:ext>
                  </a:extLst>
                </a:gridCol>
                <a:gridCol w="622852">
                  <a:extLst>
                    <a:ext uri="{9D8B030D-6E8A-4147-A177-3AD203B41FA5}">
                      <a16:colId xmlns="" xmlns:a16="http://schemas.microsoft.com/office/drawing/2014/main" val="3663821960"/>
                    </a:ext>
                  </a:extLst>
                </a:gridCol>
                <a:gridCol w="520148">
                  <a:extLst>
                    <a:ext uri="{9D8B030D-6E8A-4147-A177-3AD203B41FA5}">
                      <a16:colId xmlns="" xmlns:a16="http://schemas.microsoft.com/office/drawing/2014/main" val="4104324004"/>
                    </a:ext>
                  </a:extLst>
                </a:gridCol>
                <a:gridCol w="706821">
                  <a:extLst>
                    <a:ext uri="{9D8B030D-6E8A-4147-A177-3AD203B41FA5}">
                      <a16:colId xmlns="" xmlns:a16="http://schemas.microsoft.com/office/drawing/2014/main" val="2582805043"/>
                    </a:ext>
                  </a:extLst>
                </a:gridCol>
                <a:gridCol w="557048">
                  <a:extLst>
                    <a:ext uri="{9D8B030D-6E8A-4147-A177-3AD203B41FA5}">
                      <a16:colId xmlns="" xmlns:a16="http://schemas.microsoft.com/office/drawing/2014/main" val="3996484444"/>
                    </a:ext>
                  </a:extLst>
                </a:gridCol>
                <a:gridCol w="488731">
                  <a:extLst>
                    <a:ext uri="{9D8B030D-6E8A-4147-A177-3AD203B41FA5}">
                      <a16:colId xmlns="" xmlns:a16="http://schemas.microsoft.com/office/drawing/2014/main" val="1017019208"/>
                    </a:ext>
                  </a:extLst>
                </a:gridCol>
                <a:gridCol w="616226">
                  <a:extLst>
                    <a:ext uri="{9D8B030D-6E8A-4147-A177-3AD203B41FA5}">
                      <a16:colId xmlns="" xmlns:a16="http://schemas.microsoft.com/office/drawing/2014/main" val="2800676978"/>
                    </a:ext>
                  </a:extLst>
                </a:gridCol>
                <a:gridCol w="587208">
                  <a:extLst>
                    <a:ext uri="{9D8B030D-6E8A-4147-A177-3AD203B41FA5}">
                      <a16:colId xmlns="" xmlns:a16="http://schemas.microsoft.com/office/drawing/2014/main" val="546633377"/>
                    </a:ext>
                  </a:extLst>
                </a:gridCol>
                <a:gridCol w="549166">
                  <a:extLst>
                    <a:ext uri="{9D8B030D-6E8A-4147-A177-3AD203B41FA5}">
                      <a16:colId xmlns="" xmlns:a16="http://schemas.microsoft.com/office/drawing/2014/main" val="2474396514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fa-IR" sz="1400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گزارش مورد جالب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fa-IR" sz="1400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کارگاه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fa-IR" sz="1400" dirty="0" err="1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مورنینگ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fa-IR" sz="1400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گراند راند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fa-IR" sz="1400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راند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fa-IR" sz="1400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ژورنال کلاب 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33290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درصد تحقق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>
                        <a:lnSpc>
                          <a:spcPct val="200000"/>
                        </a:lnSpc>
                      </a:pP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انجام شده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>
                        <a:lnSpc>
                          <a:spcPct val="200000"/>
                        </a:lnSpc>
                      </a:pP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حد انتظار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>
                        <a:lnSpc>
                          <a:spcPct val="200000"/>
                        </a:lnSpc>
                      </a:pP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درصد تحقق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>
                        <a:lnSpc>
                          <a:spcPct val="200000"/>
                        </a:lnSpc>
                      </a:pP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انجام شده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>
                        <a:lnSpc>
                          <a:spcPct val="200000"/>
                        </a:lnSpc>
                      </a:pP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حد انتظار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>
                        <a:lnSpc>
                          <a:spcPct val="200000"/>
                        </a:lnSpc>
                      </a:pP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درصد تحقق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>
                        <a:lnSpc>
                          <a:spcPct val="200000"/>
                        </a:lnSpc>
                      </a:pP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انجام شده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>
                        <a:lnSpc>
                          <a:spcPct val="200000"/>
                        </a:lnSpc>
                      </a:pP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حد انتظار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>
                        <a:lnSpc>
                          <a:spcPct val="200000"/>
                        </a:lnSpc>
                      </a:pP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درصد تحقق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>
                        <a:lnSpc>
                          <a:spcPct val="200000"/>
                        </a:lnSpc>
                      </a:pP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انجام شده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>
                        <a:lnSpc>
                          <a:spcPct val="200000"/>
                        </a:lnSpc>
                      </a:pP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حد انتظار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>
                        <a:lnSpc>
                          <a:spcPct val="200000"/>
                        </a:lnSpc>
                      </a:pP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درصد تحقق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>
                        <a:lnSpc>
                          <a:spcPct val="200000"/>
                        </a:lnSpc>
                      </a:pP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انجام شده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>
                        <a:lnSpc>
                          <a:spcPct val="200000"/>
                        </a:lnSpc>
                      </a:pP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حد انتظار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>
                        <a:lnSpc>
                          <a:spcPct val="200000"/>
                        </a:lnSpc>
                      </a:pP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درصد تحقق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انجام شده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حد انتظار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41957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50/.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1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2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65/.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2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33/.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1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100/.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77/.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14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18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66/.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fa-IR" sz="1000" b="1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2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1000" b="1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935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1086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4930C0C-81F6-EC96-1946-56028C6FF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2400" dirty="0">
                <a:cs typeface="B Titr" panose="00000700000000000000" pitchFamily="2" charset="-78"/>
              </a:rPr>
              <a:t>تعیین نقاط قوت و نقاط ضعف </a:t>
            </a:r>
            <a:r>
              <a:rPr lang="fa-IR" sz="4400" dirty="0">
                <a:solidFill>
                  <a:schemeClr val="accent2"/>
                </a:solidFill>
                <a:cs typeface="B Titr" panose="00000700000000000000" pitchFamily="2" charset="-78"/>
              </a:rPr>
              <a:t/>
            </a:r>
            <a:br>
              <a:rPr lang="fa-IR" sz="4400" dirty="0">
                <a:solidFill>
                  <a:schemeClr val="accent2"/>
                </a:solidFill>
                <a:cs typeface="B Titr" panose="00000700000000000000" pitchFamily="2" charset="-78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22ED48E-5A9A-6FF3-88E1-3D1B08411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870" y="1825625"/>
            <a:ext cx="10624930" cy="4351338"/>
          </a:xfrm>
        </p:spPr>
        <p:txBody>
          <a:bodyPr/>
          <a:lstStyle/>
          <a:p>
            <a:pPr marL="0" indent="0" algn="r" rtl="1">
              <a:buNone/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A3958CFA-1007-0D7F-5D4C-532C04845A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441795"/>
              </p:ext>
            </p:extLst>
          </p:nvPr>
        </p:nvGraphicFramePr>
        <p:xfrm>
          <a:off x="783535" y="1825625"/>
          <a:ext cx="10515600" cy="2798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="" xmlns:a16="http://schemas.microsoft.com/office/drawing/2014/main" val="355353058"/>
                    </a:ext>
                  </a:extLst>
                </a:gridCol>
                <a:gridCol w="3505200">
                  <a:extLst>
                    <a:ext uri="{9D8B030D-6E8A-4147-A177-3AD203B41FA5}">
                      <a16:colId xmlns="" xmlns:a16="http://schemas.microsoft.com/office/drawing/2014/main" val="1491232821"/>
                    </a:ext>
                  </a:extLst>
                </a:gridCol>
                <a:gridCol w="3505200">
                  <a:extLst>
                    <a:ext uri="{9D8B030D-6E8A-4147-A177-3AD203B41FA5}">
                      <a16:colId xmlns="" xmlns:a16="http://schemas.microsoft.com/office/drawing/2014/main" val="1162238489"/>
                    </a:ext>
                  </a:extLst>
                </a:gridCol>
              </a:tblGrid>
              <a:tr h="607935">
                <a:tc>
                  <a:txBody>
                    <a:bodyPr/>
                    <a:lstStyle/>
                    <a:p>
                      <a:endParaRPr lang="fa-IR" dirty="0"/>
                    </a:p>
                    <a:p>
                      <a:pPr algn="ctr"/>
                      <a:r>
                        <a:rPr lang="fa-IR" dirty="0">
                          <a:solidFill>
                            <a:sysClr val="windowText" lastClr="000000"/>
                          </a:solidFill>
                        </a:rPr>
                        <a:t>نقاط ضعف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a-IR" dirty="0"/>
                    </a:p>
                    <a:p>
                      <a:pPr algn="ctr"/>
                      <a:r>
                        <a:rPr lang="fa-IR" dirty="0">
                          <a:solidFill>
                            <a:sysClr val="windowText" lastClr="000000"/>
                          </a:solidFill>
                        </a:rPr>
                        <a:t>نقاط قوت  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fa-IR" dirty="0"/>
                    </a:p>
                    <a:p>
                      <a:pPr algn="ctr"/>
                      <a:endParaRPr lang="fa-IR" dirty="0"/>
                    </a:p>
                    <a:p>
                      <a:pPr algn="ctr"/>
                      <a:endParaRPr lang="fa-IR" dirty="0"/>
                    </a:p>
                    <a:p>
                      <a:pPr algn="ctr"/>
                      <a:endParaRPr lang="fa-IR" dirty="0"/>
                    </a:p>
                    <a:p>
                      <a:pPr algn="ctr"/>
                      <a:r>
                        <a:rPr lang="fa-IR" dirty="0">
                          <a:solidFill>
                            <a:schemeClr val="tx1"/>
                          </a:solidFill>
                        </a:rPr>
                        <a:t>گروه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7191853"/>
                  </a:ext>
                </a:extLst>
              </a:tr>
              <a:tr h="1884599">
                <a:tc>
                  <a:txBody>
                    <a:bodyPr/>
                    <a:lstStyle/>
                    <a:p>
                      <a:pPr algn="ctr"/>
                      <a:r>
                        <a:rPr lang="fa-IR" sz="1600" b="0" dirty="0" smtClean="0">
                          <a:cs typeface="B Nazanin" panose="00000400000000000000" pitchFamily="2" charset="-78"/>
                        </a:rPr>
                        <a:t>وابستگی به دستگاههای گران قیمت </a:t>
                      </a:r>
                    </a:p>
                    <a:p>
                      <a:pPr algn="ctr"/>
                      <a:r>
                        <a:rPr lang="fa-IR" sz="1600" b="0" dirty="0" smtClean="0">
                          <a:cs typeface="B Nazanin" panose="00000400000000000000" pitchFamily="2" charset="-78"/>
                        </a:rPr>
                        <a:t>کمبود فضای فیزیکی درمانگاهها </a:t>
                      </a:r>
                    </a:p>
                    <a:p>
                      <a:pPr algn="ctr"/>
                      <a:r>
                        <a:rPr lang="fa-IR" sz="1600" b="0" dirty="0" smtClean="0">
                          <a:cs typeface="B Nazanin" panose="00000400000000000000" pitchFamily="2" charset="-78"/>
                        </a:rPr>
                        <a:t>نبود بخش بستری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B Nazanin" panose="00000400000000000000" pitchFamily="2" charset="-78"/>
                        </a:rPr>
                        <a:t>عدم وجود سی تی سیمیلاتور مستقل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B Nazanin" panose="00000400000000000000" pitchFamily="2" charset="-78"/>
                        </a:rPr>
                        <a:t> </a:t>
                      </a:r>
                      <a:endParaRPr kumimoji="0" lang="fa-IR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B Nazanin" panose="00000400000000000000" pitchFamily="2" charset="-78"/>
                      </a:endParaRPr>
                    </a:p>
                    <a:p>
                      <a:pPr algn="ctr"/>
                      <a:endParaRPr lang="fa-IR" sz="1600" b="0" dirty="0" smtClean="0">
                        <a:cs typeface="B Nazanin" panose="00000400000000000000" pitchFamily="2" charset="-78"/>
                      </a:endParaRPr>
                    </a:p>
                    <a:p>
                      <a:pPr algn="ctr"/>
                      <a:endParaRPr lang="en-US" sz="1600" b="0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600" dirty="0" smtClean="0">
                          <a:cs typeface="B Nazanin" panose="00000400000000000000" pitchFamily="2" charset="-78"/>
                        </a:rPr>
                        <a:t>درصد</a:t>
                      </a:r>
                      <a:r>
                        <a:rPr lang="fa-IR" sz="1600" baseline="0" dirty="0" smtClean="0">
                          <a:cs typeface="B Nazanin" panose="00000400000000000000" pitchFamily="2" charset="-78"/>
                        </a:rPr>
                        <a:t> بالای هیئت علمی تمام وقتی</a:t>
                      </a:r>
                      <a:endParaRPr lang="fa-IR" sz="1600" dirty="0" smtClean="0"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1600" dirty="0" smtClean="0">
                          <a:cs typeface="B Nazanin" panose="00000400000000000000" pitchFamily="2" charset="-78"/>
                        </a:rPr>
                        <a:t>انجام درمان های جامع سرطان </a:t>
                      </a:r>
                    </a:p>
                    <a:p>
                      <a:pPr algn="r" rtl="1"/>
                      <a:r>
                        <a:rPr lang="fa-IR" sz="1600" dirty="0" smtClean="0">
                          <a:cs typeface="B Nazanin" panose="00000400000000000000" pitchFamily="2" charset="-78"/>
                        </a:rPr>
                        <a:t>(شیمی درمانی – رادیوتراپی....) در یک مرکز </a:t>
                      </a:r>
                    </a:p>
                    <a:p>
                      <a:pPr algn="r" rtl="1"/>
                      <a:r>
                        <a:rPr lang="fa-IR" sz="1600" dirty="0" smtClean="0">
                          <a:cs typeface="B Nazanin" panose="00000400000000000000" pitchFamily="2" charset="-78"/>
                        </a:rPr>
                        <a:t>نصب دستگاه</a:t>
                      </a:r>
                      <a:r>
                        <a:rPr lang="fa-IR" sz="1600" baseline="0" dirty="0" smtClean="0">
                          <a:cs typeface="B Nazanin" panose="00000400000000000000" pitchFamily="2" charset="-78"/>
                        </a:rPr>
                        <a:t> رادیوتراپی شتابدهنده جدید و تلاش جهت راه اندازی آن </a:t>
                      </a:r>
                      <a:endParaRPr lang="fa-IR" sz="1600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89558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2488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997A286-9E8E-5F21-4DA2-DFB646C19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2400" dirty="0">
                <a:cs typeface="B Titr" panose="00000700000000000000" pitchFamily="2" charset="-78"/>
              </a:rPr>
              <a:t>فرصت ها و تهدید ها </a:t>
            </a:r>
            <a:endParaRPr lang="en-US" sz="2400" dirty="0">
              <a:cs typeface="B Titr" panose="00000700000000000000" pitchFamily="2" charset="-78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044843D3-4298-AD42-6142-5B964F1561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655843"/>
              </p:ext>
            </p:extLst>
          </p:nvPr>
        </p:nvGraphicFramePr>
        <p:xfrm>
          <a:off x="838200" y="2179984"/>
          <a:ext cx="10515600" cy="2798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="" xmlns:a16="http://schemas.microsoft.com/office/drawing/2014/main" val="355353058"/>
                    </a:ext>
                  </a:extLst>
                </a:gridCol>
                <a:gridCol w="3505200">
                  <a:extLst>
                    <a:ext uri="{9D8B030D-6E8A-4147-A177-3AD203B41FA5}">
                      <a16:colId xmlns="" xmlns:a16="http://schemas.microsoft.com/office/drawing/2014/main" val="1491232821"/>
                    </a:ext>
                  </a:extLst>
                </a:gridCol>
                <a:gridCol w="3505200">
                  <a:extLst>
                    <a:ext uri="{9D8B030D-6E8A-4147-A177-3AD203B41FA5}">
                      <a16:colId xmlns="" xmlns:a16="http://schemas.microsoft.com/office/drawing/2014/main" val="1162238489"/>
                    </a:ext>
                  </a:extLst>
                </a:gridCol>
              </a:tblGrid>
              <a:tr h="607935">
                <a:tc>
                  <a:txBody>
                    <a:bodyPr/>
                    <a:lstStyle/>
                    <a:p>
                      <a:endParaRPr lang="fa-IR" dirty="0"/>
                    </a:p>
                    <a:p>
                      <a:pPr algn="ctr"/>
                      <a:r>
                        <a:rPr lang="fa-IR" dirty="0">
                          <a:solidFill>
                            <a:sysClr val="windowText" lastClr="000000"/>
                          </a:solidFill>
                        </a:rPr>
                        <a:t>تهدیدها (چالش ها)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a-IR" dirty="0"/>
                    </a:p>
                    <a:p>
                      <a:pPr algn="ctr"/>
                      <a:r>
                        <a:rPr lang="fa-IR" dirty="0">
                          <a:solidFill>
                            <a:sysClr val="windowText" lastClr="000000"/>
                          </a:solidFill>
                        </a:rPr>
                        <a:t> فرصت ها  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fa-IR" dirty="0"/>
                    </a:p>
                    <a:p>
                      <a:pPr algn="ctr"/>
                      <a:endParaRPr lang="fa-IR" dirty="0"/>
                    </a:p>
                    <a:p>
                      <a:pPr algn="ctr"/>
                      <a:endParaRPr lang="fa-IR" dirty="0"/>
                    </a:p>
                    <a:p>
                      <a:pPr algn="ctr"/>
                      <a:endParaRPr lang="fa-IR" dirty="0"/>
                    </a:p>
                    <a:p>
                      <a:pPr algn="ctr"/>
                      <a:r>
                        <a:rPr lang="fa-IR" dirty="0">
                          <a:solidFill>
                            <a:schemeClr val="tx1"/>
                          </a:solidFill>
                        </a:rPr>
                        <a:t>گروه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7191853"/>
                  </a:ext>
                </a:extLst>
              </a:tr>
              <a:tr h="1884599"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Nazanin" panose="00000400000000000000" pitchFamily="2" charset="-78"/>
                        </a:rPr>
                        <a:t>عدم امکان اسکان بیماران شهرستان</a:t>
                      </a:r>
                    </a:p>
                    <a:p>
                      <a:pPr algn="ctr"/>
                      <a:r>
                        <a:rPr lang="fa-IR" sz="1600" dirty="0" smtClean="0">
                          <a:cs typeface="B Nazanin" panose="00000400000000000000" pitchFamily="2" charset="-78"/>
                        </a:rPr>
                        <a:t>عدم وجود پت اسکن در مرکز استان </a:t>
                      </a:r>
                    </a:p>
                    <a:p>
                      <a:pPr algn="ctr"/>
                      <a:r>
                        <a:rPr lang="fa-IR" sz="1600" dirty="0" smtClean="0">
                          <a:cs typeface="B Nazanin" panose="00000400000000000000" pitchFamily="2" charset="-78"/>
                        </a:rPr>
                        <a:t>عدم وجود بخش جراحی آنکولوژی</a:t>
                      </a:r>
                      <a:r>
                        <a:rPr lang="fa-IR" sz="1600" baseline="0" dirty="0" smtClean="0">
                          <a:cs typeface="B Nazanin" panose="00000400000000000000" pitchFamily="2" charset="-78"/>
                        </a:rPr>
                        <a:t> در بیمارستان گلستان</a:t>
                      </a:r>
                      <a:endParaRPr lang="fa-IR" sz="1600" dirty="0" smtClean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سانترال بودن بخش رادیوتراپی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(در استان و استان های مجاور) 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امکان دسترسی آسان بیماران به خدمات آزمایشگاهی ، تصویر برداری و داروخانه در این مرکز</a:t>
                      </a: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89558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3527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D6E4CD00-8115-1D47-C1AE-42B1BA3B8D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086755"/>
              </p:ext>
            </p:extLst>
          </p:nvPr>
        </p:nvGraphicFramePr>
        <p:xfrm>
          <a:off x="795128" y="439879"/>
          <a:ext cx="10588486" cy="1298194"/>
        </p:xfrm>
        <a:graphic>
          <a:graphicData uri="http://schemas.openxmlformats.org/drawingml/2006/table">
            <a:tbl>
              <a:tblPr firstRow="1" firstCol="1" bandRow="1"/>
              <a:tblGrid>
                <a:gridCol w="2657383">
                  <a:extLst>
                    <a:ext uri="{9D8B030D-6E8A-4147-A177-3AD203B41FA5}">
                      <a16:colId xmlns="" xmlns:a16="http://schemas.microsoft.com/office/drawing/2014/main" val="507113913"/>
                    </a:ext>
                  </a:extLst>
                </a:gridCol>
                <a:gridCol w="5135802">
                  <a:extLst>
                    <a:ext uri="{9D8B030D-6E8A-4147-A177-3AD203B41FA5}">
                      <a16:colId xmlns="" xmlns:a16="http://schemas.microsoft.com/office/drawing/2014/main" val="1269289964"/>
                    </a:ext>
                  </a:extLst>
                </a:gridCol>
                <a:gridCol w="2795301">
                  <a:extLst>
                    <a:ext uri="{9D8B030D-6E8A-4147-A177-3AD203B41FA5}">
                      <a16:colId xmlns="" xmlns:a16="http://schemas.microsoft.com/office/drawing/2014/main" val="4263564763"/>
                    </a:ext>
                  </a:extLst>
                </a:gridCol>
              </a:tblGrid>
              <a:tr h="37534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تاریخ</a:t>
                      </a:r>
                      <a:r>
                        <a:rPr lang="ar-SA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:</a:t>
                      </a:r>
                      <a:r>
                        <a:rPr lang="fa-IR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 1402/7/1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دانشکده پزشکی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0480" marR="10160" algn="ctr" rtl="1">
                        <a:lnSpc>
                          <a:spcPct val="107000"/>
                        </a:lnSpc>
                        <a:spcBef>
                          <a:spcPts val="495"/>
                        </a:spcBef>
                        <a:spcAft>
                          <a:spcPts val="800"/>
                        </a:spcAft>
                      </a:pPr>
                      <a:r>
                        <a:rPr lang="ar-SA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0480" marR="10160" algn="ctr" rtl="1">
                        <a:lnSpc>
                          <a:spcPct val="107000"/>
                        </a:lnSpc>
                        <a:spcBef>
                          <a:spcPts val="495"/>
                        </a:spcBef>
                        <a:spcAft>
                          <a:spcPts val="800"/>
                        </a:spcAft>
                      </a:pPr>
                      <a:r>
                        <a:rPr lang="ar-SA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0480" marR="10160" algn="ctr" rtl="1">
                        <a:lnSpc>
                          <a:spcPct val="107000"/>
                        </a:lnSpc>
                        <a:spcBef>
                          <a:spcPts val="495"/>
                        </a:spcBef>
                        <a:spcAft>
                          <a:spcPts val="800"/>
                        </a:spcAft>
                      </a:pPr>
                      <a:r>
                        <a:rPr lang="ar-SA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ar-SA" sz="900" b="1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  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0160" marR="10160" algn="ctr" rtl="1">
                        <a:lnSpc>
                          <a:spcPts val="915"/>
                        </a:lnSpc>
                        <a:spcAft>
                          <a:spcPts val="800"/>
                        </a:spcAft>
                      </a:pPr>
                      <a:r>
                        <a:rPr lang="ar-SA" sz="900" b="1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دانشگاه علوم پزشکی جندی شاپور اهواز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0480" marR="10160" algn="ctr" rtl="1">
                        <a:lnSpc>
                          <a:spcPct val="107000"/>
                        </a:lnSpc>
                        <a:spcBef>
                          <a:spcPts val="495"/>
                        </a:spcBef>
                        <a:spcAft>
                          <a:spcPts val="800"/>
                        </a:spcAft>
                      </a:pPr>
                      <a:r>
                        <a:rPr lang="ar-SA" sz="900" b="1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دانشکده پزشکی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4332429"/>
                  </a:ext>
                </a:extLst>
              </a:tr>
              <a:tr h="37534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سال:</a:t>
                      </a:r>
                      <a:r>
                        <a:rPr lang="fa-IR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1402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برنامه عملیاتی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63721990"/>
                  </a:ext>
                </a:extLst>
              </a:tr>
              <a:tr h="218435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دوره ی </a:t>
                      </a:r>
                      <a:r>
                        <a:rPr lang="ar-SA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پایش:</a:t>
                      </a:r>
                      <a:r>
                        <a:rPr lang="fa-IR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سالیانه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نام گروه</a:t>
                      </a:r>
                      <a:r>
                        <a:rPr lang="ar-SA" sz="10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:</a:t>
                      </a:r>
                      <a:r>
                        <a:rPr lang="fa-IR" sz="10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 رادیوآنکولوژی 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19694947"/>
                  </a:ext>
                </a:extLst>
              </a:tr>
            </a:tbl>
          </a:graphicData>
        </a:graphic>
      </p:graphicFrame>
      <p:pic>
        <p:nvPicPr>
          <p:cNvPr id="2049" name="image2.jpeg">
            <a:extLst>
              <a:ext uri="{FF2B5EF4-FFF2-40B4-BE49-F238E27FC236}">
                <a16:creationId xmlns="" xmlns:a16="http://schemas.microsoft.com/office/drawing/2014/main" id="{8CBB0E39-9689-4E0D-7EF3-CF48E54CF8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9182" y="603424"/>
            <a:ext cx="781050" cy="60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DFBFD6FA-D6E4-DCD5-C470-9C8082179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306314"/>
              </p:ext>
            </p:extLst>
          </p:nvPr>
        </p:nvGraphicFramePr>
        <p:xfrm>
          <a:off x="795126" y="1738073"/>
          <a:ext cx="10588486" cy="2831062"/>
        </p:xfrm>
        <a:graphic>
          <a:graphicData uri="http://schemas.openxmlformats.org/drawingml/2006/table">
            <a:tbl>
              <a:tblPr firstRow="1" firstCol="1" bandRow="1"/>
              <a:tblGrid>
                <a:gridCol w="437322">
                  <a:extLst>
                    <a:ext uri="{9D8B030D-6E8A-4147-A177-3AD203B41FA5}">
                      <a16:colId xmlns="" xmlns:a16="http://schemas.microsoft.com/office/drawing/2014/main" val="2950794546"/>
                    </a:ext>
                  </a:extLst>
                </a:gridCol>
                <a:gridCol w="410818">
                  <a:extLst>
                    <a:ext uri="{9D8B030D-6E8A-4147-A177-3AD203B41FA5}">
                      <a16:colId xmlns="" xmlns:a16="http://schemas.microsoft.com/office/drawing/2014/main" val="2689144121"/>
                    </a:ext>
                  </a:extLst>
                </a:gridCol>
                <a:gridCol w="490330">
                  <a:extLst>
                    <a:ext uri="{9D8B030D-6E8A-4147-A177-3AD203B41FA5}">
                      <a16:colId xmlns="" xmlns:a16="http://schemas.microsoft.com/office/drawing/2014/main" val="3359534120"/>
                    </a:ext>
                  </a:extLst>
                </a:gridCol>
                <a:gridCol w="463826">
                  <a:extLst>
                    <a:ext uri="{9D8B030D-6E8A-4147-A177-3AD203B41FA5}">
                      <a16:colId xmlns="" xmlns:a16="http://schemas.microsoft.com/office/drawing/2014/main" val="135846166"/>
                    </a:ext>
                  </a:extLst>
                </a:gridCol>
                <a:gridCol w="397565">
                  <a:extLst>
                    <a:ext uri="{9D8B030D-6E8A-4147-A177-3AD203B41FA5}">
                      <a16:colId xmlns="" xmlns:a16="http://schemas.microsoft.com/office/drawing/2014/main" val="643367165"/>
                    </a:ext>
                  </a:extLst>
                </a:gridCol>
                <a:gridCol w="463826">
                  <a:extLst>
                    <a:ext uri="{9D8B030D-6E8A-4147-A177-3AD203B41FA5}">
                      <a16:colId xmlns="" xmlns:a16="http://schemas.microsoft.com/office/drawing/2014/main" val="252765924"/>
                    </a:ext>
                  </a:extLst>
                </a:gridCol>
                <a:gridCol w="490331">
                  <a:extLst>
                    <a:ext uri="{9D8B030D-6E8A-4147-A177-3AD203B41FA5}">
                      <a16:colId xmlns="" xmlns:a16="http://schemas.microsoft.com/office/drawing/2014/main" val="413852117"/>
                    </a:ext>
                  </a:extLst>
                </a:gridCol>
                <a:gridCol w="516835">
                  <a:extLst>
                    <a:ext uri="{9D8B030D-6E8A-4147-A177-3AD203B41FA5}">
                      <a16:colId xmlns="" xmlns:a16="http://schemas.microsoft.com/office/drawing/2014/main" val="1703636980"/>
                    </a:ext>
                  </a:extLst>
                </a:gridCol>
                <a:gridCol w="384313">
                  <a:extLst>
                    <a:ext uri="{9D8B030D-6E8A-4147-A177-3AD203B41FA5}">
                      <a16:colId xmlns="" xmlns:a16="http://schemas.microsoft.com/office/drawing/2014/main" val="1378722900"/>
                    </a:ext>
                  </a:extLst>
                </a:gridCol>
                <a:gridCol w="437321">
                  <a:extLst>
                    <a:ext uri="{9D8B030D-6E8A-4147-A177-3AD203B41FA5}">
                      <a16:colId xmlns="" xmlns:a16="http://schemas.microsoft.com/office/drawing/2014/main" val="1122352796"/>
                    </a:ext>
                  </a:extLst>
                </a:gridCol>
                <a:gridCol w="424070">
                  <a:extLst>
                    <a:ext uri="{9D8B030D-6E8A-4147-A177-3AD203B41FA5}">
                      <a16:colId xmlns="" xmlns:a16="http://schemas.microsoft.com/office/drawing/2014/main" val="4213398280"/>
                    </a:ext>
                  </a:extLst>
                </a:gridCol>
                <a:gridCol w="410817">
                  <a:extLst>
                    <a:ext uri="{9D8B030D-6E8A-4147-A177-3AD203B41FA5}">
                      <a16:colId xmlns="" xmlns:a16="http://schemas.microsoft.com/office/drawing/2014/main" val="2561130005"/>
                    </a:ext>
                  </a:extLst>
                </a:gridCol>
                <a:gridCol w="808383">
                  <a:extLst>
                    <a:ext uri="{9D8B030D-6E8A-4147-A177-3AD203B41FA5}">
                      <a16:colId xmlns="" xmlns:a16="http://schemas.microsoft.com/office/drawing/2014/main" val="164636659"/>
                    </a:ext>
                  </a:extLst>
                </a:gridCol>
                <a:gridCol w="860835">
                  <a:extLst>
                    <a:ext uri="{9D8B030D-6E8A-4147-A177-3AD203B41FA5}">
                      <a16:colId xmlns="" xmlns:a16="http://schemas.microsoft.com/office/drawing/2014/main" val="136744207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1799150753"/>
                    </a:ext>
                  </a:extLst>
                </a:gridCol>
                <a:gridCol w="721217">
                  <a:extLst>
                    <a:ext uri="{9D8B030D-6E8A-4147-A177-3AD203B41FA5}">
                      <a16:colId xmlns="" xmlns:a16="http://schemas.microsoft.com/office/drawing/2014/main" val="3463026997"/>
                    </a:ext>
                  </a:extLst>
                </a:gridCol>
                <a:gridCol w="1624974">
                  <a:extLst>
                    <a:ext uri="{9D8B030D-6E8A-4147-A177-3AD203B41FA5}">
                      <a16:colId xmlns="" xmlns:a16="http://schemas.microsoft.com/office/drawing/2014/main" val="423389610"/>
                    </a:ext>
                  </a:extLst>
                </a:gridCol>
                <a:gridCol w="331303">
                  <a:extLst>
                    <a:ext uri="{9D8B030D-6E8A-4147-A177-3AD203B41FA5}">
                      <a16:colId xmlns="" xmlns:a16="http://schemas.microsoft.com/office/drawing/2014/main" val="664666823"/>
                    </a:ext>
                  </a:extLst>
                </a:gridCol>
              </a:tblGrid>
              <a:tr h="514201">
                <a:tc gridSpan="16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 </a:t>
                      </a:r>
                      <a:r>
                        <a:rPr lang="fa-IR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ارتقا فرآیند آموزش</a:t>
                      </a:r>
                      <a:r>
                        <a:rPr lang="fa-IR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در حیطه دستیاران رادیوآنکولوزی 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هدف کلی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515910488"/>
                  </a:ext>
                </a:extLst>
              </a:tr>
              <a:tr h="437976">
                <a:tc gridSpan="16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 </a:t>
                      </a:r>
                      <a:r>
                        <a:rPr lang="fa-IR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برگزاری کلاس های آموزش کانتورینگ جهت ارتقا، توانمندی</a:t>
                      </a:r>
                      <a:r>
                        <a:rPr lang="fa-IR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دستیاران تا پایان سال 1402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/>
                      <a:r>
                        <a:rPr lang="ar-SA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هدف اختصاصی </a:t>
                      </a:r>
                      <a:endParaRPr lang="en-US" sz="900" dirty="0"/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4256531651"/>
                  </a:ext>
                </a:extLst>
              </a:tr>
              <a:tr h="368210">
                <a:tc gridSpan="1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جدول پیشرفت زمانی ( ماهیانه)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تاریخ پایان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تاریخ شروع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مسئول اجرا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فعالی</a:t>
                      </a:r>
                      <a:r>
                        <a:rPr lang="fa-IR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ت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37869744"/>
                  </a:ext>
                </a:extLst>
              </a:tr>
              <a:tr h="13271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12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11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10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9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8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7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6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5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4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3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2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83711661"/>
                  </a:ext>
                </a:extLst>
              </a:tr>
              <a:tr h="367331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1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 </a:t>
                      </a:r>
                      <a:r>
                        <a:rPr lang="fa-IR" sz="11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1402/12/29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1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1402/7/1 </a:t>
                      </a:r>
                      <a:r>
                        <a:rPr lang="ar-SA" sz="11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1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دکتر آروندی</a:t>
                      </a:r>
                      <a:r>
                        <a:rPr lang="ar-SA" sz="11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 </a:t>
                      </a:r>
                      <a:r>
                        <a:rPr lang="fa-IR" sz="12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طرح و تصویب موضوع</a:t>
                      </a:r>
                      <a:r>
                        <a:rPr lang="fa-IR" sz="1200" b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در شورای آموزشی گروه </a:t>
                      </a:r>
                      <a:endParaRPr lang="en-US" sz="10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747944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 </a:t>
                      </a:r>
                      <a:r>
                        <a:rPr kumimoji="0" lang="ar-SA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 </a:t>
                      </a:r>
                      <a:r>
                        <a:rPr kumimoji="0" lang="fa-I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1402/12/29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 </a:t>
                      </a:r>
                      <a:r>
                        <a:rPr kumimoji="0" lang="fa-I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1402/7/1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 </a:t>
                      </a:r>
                      <a:r>
                        <a:rPr kumimoji="0" lang="fa-I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دکتر آروندی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 </a:t>
                      </a:r>
                      <a:r>
                        <a:rPr lang="fa-IR" sz="12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اطلاع رسانی به</a:t>
                      </a:r>
                      <a:r>
                        <a:rPr lang="fa-IR" sz="1200" b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دستیاران</a:t>
                      </a:r>
                      <a:endParaRPr lang="en-US" sz="1200" b="0" dirty="0"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2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3371970"/>
                  </a:ext>
                </a:extLst>
              </a:tr>
              <a:tr h="367331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 </a:t>
                      </a:r>
                      <a:r>
                        <a:rPr kumimoji="0" lang="ar-SA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 </a:t>
                      </a:r>
                      <a:r>
                        <a:rPr kumimoji="0" lang="fa-I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1402/12/29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 </a:t>
                      </a:r>
                      <a:r>
                        <a:rPr kumimoji="0" lang="ar-SA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 </a:t>
                      </a:r>
                      <a:r>
                        <a:rPr kumimoji="0" lang="fa-I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1402/12/29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 </a:t>
                      </a:r>
                      <a:r>
                        <a:rPr kumimoji="0" lang="fa-I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دکتر رزاقی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 </a:t>
                      </a:r>
                      <a:r>
                        <a:rPr lang="fa-IR" sz="12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اختصاص بخش از نمره آزمون پایان دوره </a:t>
                      </a:r>
                      <a:endParaRPr lang="en-US" sz="1200" b="0" dirty="0"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3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23747782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D3B7512D-0369-8ECC-AC19-CA38589B01F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95123" y="5438973"/>
          <a:ext cx="10588484" cy="1283208"/>
        </p:xfrm>
        <a:graphic>
          <a:graphicData uri="http://schemas.openxmlformats.org/drawingml/2006/table">
            <a:tbl>
              <a:tblPr firstRow="1" firstCol="1" bandRow="1"/>
              <a:tblGrid>
                <a:gridCol w="5572156">
                  <a:extLst>
                    <a:ext uri="{9D8B030D-6E8A-4147-A177-3AD203B41FA5}">
                      <a16:colId xmlns="" xmlns:a16="http://schemas.microsoft.com/office/drawing/2014/main" val="737290621"/>
                    </a:ext>
                  </a:extLst>
                </a:gridCol>
                <a:gridCol w="5016328">
                  <a:extLst>
                    <a:ext uri="{9D8B030D-6E8A-4147-A177-3AD203B41FA5}">
                      <a16:colId xmlns="" xmlns:a16="http://schemas.microsoft.com/office/drawing/2014/main" val="2325571783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درصورت عدم اجرا برنامه یا برخی از فعالیت ها این جدول تکمیل گردد.</a:t>
                      </a:r>
                      <a:endParaRPr lang="fa-IR" sz="10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617651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اقدامات جایگزین</a:t>
                      </a:r>
                      <a:endParaRPr lang="fa-I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علت عدم اجرا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453424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a-I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7945346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759A869A-1E64-1E6A-DE10-A3B354439CE3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795123" y="4533274"/>
          <a:ext cx="10588489" cy="905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9008">
                  <a:extLst>
                    <a:ext uri="{9D8B030D-6E8A-4147-A177-3AD203B41FA5}">
                      <a16:colId xmlns="" xmlns:a16="http://schemas.microsoft.com/office/drawing/2014/main" val="2099067032"/>
                    </a:ext>
                  </a:extLst>
                </a:gridCol>
                <a:gridCol w="3029097">
                  <a:extLst>
                    <a:ext uri="{9D8B030D-6E8A-4147-A177-3AD203B41FA5}">
                      <a16:colId xmlns="" xmlns:a16="http://schemas.microsoft.com/office/drawing/2014/main" val="3152347524"/>
                    </a:ext>
                  </a:extLst>
                </a:gridCol>
                <a:gridCol w="4640384">
                  <a:extLst>
                    <a:ext uri="{9D8B030D-6E8A-4147-A177-3AD203B41FA5}">
                      <a16:colId xmlns="" xmlns:a16="http://schemas.microsoft.com/office/drawing/2014/main" val="2816556100"/>
                    </a:ext>
                  </a:extLst>
                </a:gridCol>
              </a:tblGrid>
              <a:tr h="242186">
                <a:tc gridSpan="2">
                  <a:txBody>
                    <a:bodyPr/>
                    <a:lstStyle/>
                    <a:p>
                      <a:pPr algn="ctr"/>
                      <a:r>
                        <a:rPr lang="fa-IR" sz="10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درصد تحقق شاخص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fa-IR" sz="1000" b="1" smtClean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  <a:p>
                      <a:r>
                        <a:rPr lang="fa-IR" sz="1000" b="1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وضع موجود شاخص                   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94750485"/>
                  </a:ext>
                </a:extLst>
              </a:tr>
              <a:tr h="242186">
                <a:tc>
                  <a:txBody>
                    <a:bodyPr/>
                    <a:lstStyle/>
                    <a:p>
                      <a:pPr algn="ctr"/>
                      <a:r>
                        <a:rPr lang="fa-IR" sz="1000" b="1" dirty="0" err="1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نیمسال</a:t>
                      </a: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 دوم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000" b="1" dirty="0" err="1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نیمسال</a:t>
                      </a:r>
                      <a:r>
                        <a:rPr lang="fa-IR" sz="1000" b="1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 اول</a:t>
                      </a:r>
                      <a:endParaRPr lang="en-US" sz="1000" b="1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39775326"/>
                  </a:ext>
                </a:extLst>
              </a:tr>
              <a:tr h="418019">
                <a:tc>
                  <a:txBody>
                    <a:bodyPr/>
                    <a:lstStyle/>
                    <a:p>
                      <a:endParaRPr lang="en-US" sz="10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a-I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12932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721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481</Words>
  <Application>Microsoft Office PowerPoint</Application>
  <PresentationFormat>Widescreen</PresentationFormat>
  <Paragraphs>257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9</vt:i4>
      </vt:variant>
    </vt:vector>
  </HeadingPairs>
  <TitlesOfParts>
    <vt:vector size="24" baseType="lpstr">
      <vt:lpstr>Arial</vt:lpstr>
      <vt:lpstr>B Nazanin</vt:lpstr>
      <vt:lpstr>B Titr</vt:lpstr>
      <vt:lpstr>Calibri</vt:lpstr>
      <vt:lpstr>Calibri Light</vt:lpstr>
      <vt:lpstr>Tahoma</vt:lpstr>
      <vt:lpstr>Times New Roman</vt:lpstr>
      <vt:lpstr>Vazir</vt:lpstr>
      <vt:lpstr>Office Theme</vt:lpstr>
      <vt:lpstr>3_Office Theme</vt:lpstr>
      <vt:lpstr>4_Office Theme</vt:lpstr>
      <vt:lpstr>2_Office Theme</vt:lpstr>
      <vt:lpstr>1_Office Theme</vt:lpstr>
      <vt:lpstr>5_Office Theme</vt:lpstr>
      <vt:lpstr>6_Office Theme</vt:lpstr>
      <vt:lpstr>PowerPoint Presentation</vt:lpstr>
      <vt:lpstr>PowerPoint Presentation</vt:lpstr>
      <vt:lpstr>مقدمه  </vt:lpstr>
      <vt:lpstr>تحلیل شاخص آموزشی گروه  </vt:lpstr>
      <vt:lpstr>تحلیل شاخص پژوهشی گروه  </vt:lpstr>
      <vt:lpstr>تحلیل شاخص ارزشیابی فراگیران گروه رادیوآنکولوژی  </vt:lpstr>
      <vt:lpstr>تعیین نقاط قوت و نقاط ضعف  </vt:lpstr>
      <vt:lpstr>فرصت ها و تهدید ها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مقدمه</dc:title>
  <dc:creator>op</dc:creator>
  <cp:lastModifiedBy>Shadi Kazemi</cp:lastModifiedBy>
  <cp:revision>30</cp:revision>
  <cp:lastPrinted>2023-10-21T08:05:37Z</cp:lastPrinted>
  <dcterms:created xsi:type="dcterms:W3CDTF">2023-10-15T07:19:44Z</dcterms:created>
  <dcterms:modified xsi:type="dcterms:W3CDTF">2024-07-10T09:27:44Z</dcterms:modified>
</cp:coreProperties>
</file>